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Roboto Thin"/>
      <p:regular r:id="rId13"/>
      <p:bold r:id="rId14"/>
      <p:italic r:id="rId15"/>
      <p:boldItalic r:id="rId16"/>
    </p:embeddedFont>
    <p:embeddedFont>
      <p:font typeface="Roboto"/>
      <p:regular r:id="rId17"/>
      <p:bold r:id="rId18"/>
      <p:italic r:id="rId19"/>
      <p:boldItalic r:id="rId20"/>
    </p:embeddedFont>
    <p:embeddedFont>
      <p:font typeface="Roboto Medium"/>
      <p:regular r:id="rId21"/>
      <p:bold r:id="rId22"/>
      <p:italic r:id="rId23"/>
      <p:boldItalic r:id="rId24"/>
    </p:embeddedFont>
    <p:embeddedFont>
      <p:font typeface="Playfair Display"/>
      <p:regular r:id="rId25"/>
      <p:bold r:id="rId26"/>
      <p:italic r:id="rId27"/>
      <p:boldItalic r:id="rId28"/>
    </p:embeddedFont>
    <p:embeddedFont>
      <p:font typeface="Lato"/>
      <p:regular r:id="rId29"/>
      <p:bold r:id="rId30"/>
      <p:italic r:id="rId31"/>
      <p:boldItalic r:id="rId32"/>
    </p:embeddedFont>
    <p:embeddedFont>
      <p:font typeface="Comfortaa"/>
      <p:regular r:id="rId33"/>
      <p:bold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22" Type="http://schemas.openxmlformats.org/officeDocument/2006/relationships/font" Target="fonts/RobotoMedium-bold.fntdata"/><Relationship Id="rId21" Type="http://schemas.openxmlformats.org/officeDocument/2006/relationships/font" Target="fonts/RobotoMedium-regular.fntdata"/><Relationship Id="rId24" Type="http://schemas.openxmlformats.org/officeDocument/2006/relationships/font" Target="fonts/RobotoMedium-boldItalic.fntdata"/><Relationship Id="rId23" Type="http://schemas.openxmlformats.org/officeDocument/2006/relationships/font" Target="fonts/RobotoMedium-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layfairDisplay-bold.fntdata"/><Relationship Id="rId25" Type="http://schemas.openxmlformats.org/officeDocument/2006/relationships/font" Target="fonts/PlayfairDisplay-regular.fntdata"/><Relationship Id="rId28" Type="http://schemas.openxmlformats.org/officeDocument/2006/relationships/font" Target="fonts/PlayfairDisplay-boldItalic.fntdata"/><Relationship Id="rId27" Type="http://schemas.openxmlformats.org/officeDocument/2006/relationships/font" Target="fonts/PlayfairDisplay-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6.xml"/><Relationship Id="rId33" Type="http://schemas.openxmlformats.org/officeDocument/2006/relationships/font" Target="fonts/Comfortaa-regular.fntdata"/><Relationship Id="rId10" Type="http://schemas.openxmlformats.org/officeDocument/2006/relationships/slide" Target="slides/slide5.xml"/><Relationship Id="rId32" Type="http://schemas.openxmlformats.org/officeDocument/2006/relationships/font" Target="fonts/Lato-boldItalic.fntdata"/><Relationship Id="rId13" Type="http://schemas.openxmlformats.org/officeDocument/2006/relationships/font" Target="fonts/RobotoThin-regular.fntdata"/><Relationship Id="rId12" Type="http://schemas.openxmlformats.org/officeDocument/2006/relationships/slide" Target="slides/slide7.xml"/><Relationship Id="rId34" Type="http://schemas.openxmlformats.org/officeDocument/2006/relationships/font" Target="fonts/Comfortaa-bold.fntdata"/><Relationship Id="rId15" Type="http://schemas.openxmlformats.org/officeDocument/2006/relationships/font" Target="fonts/RobotoThin-italic.fntdata"/><Relationship Id="rId14" Type="http://schemas.openxmlformats.org/officeDocument/2006/relationships/font" Target="fonts/RobotoThin-bold.fntdata"/><Relationship Id="rId17" Type="http://schemas.openxmlformats.org/officeDocument/2006/relationships/font" Target="fonts/Roboto-regular.fntdata"/><Relationship Id="rId16" Type="http://schemas.openxmlformats.org/officeDocument/2006/relationships/font" Target="fonts/RobotoThin-boldItalic.fntdata"/><Relationship Id="rId19" Type="http://schemas.openxmlformats.org/officeDocument/2006/relationships/font" Target="fonts/Roboto-italic.fntdata"/><Relationship Id="rId18" Type="http://schemas.openxmlformats.org/officeDocument/2006/relationships/font" Target="fonts/Roboto-bold.fntdata"/></Relationships>
</file>

<file path=ppt/media/image1.png>
</file>

<file path=ppt/media/image10.jpg>
</file>

<file path=ppt/media/image11.gif>
</file>

<file path=ppt/media/image2.png>
</file>

<file path=ppt/media/image3.jpg>
</file>

<file path=ppt/media/image4.jpg>
</file>

<file path=ppt/media/image5.jpg>
</file>

<file path=ppt/media/image6.jp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c6f83aa91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c6f83aa91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ef29914293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ef29914293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ef29914293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ef29914293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t/>
            </a:r>
            <a:endParaRPr sz="1000">
              <a:solidFill>
                <a:schemeClr val="dk1"/>
              </a:solidFill>
              <a:latin typeface="Roboto"/>
              <a:ea typeface="Roboto"/>
              <a:cs typeface="Roboto"/>
              <a:sym typeface="Robot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ef30e9ad0c_1_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ef30e9ad0c_1_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00">
              <a:solidFill>
                <a:srgbClr val="5E696C"/>
              </a:solidFill>
              <a:latin typeface="Lato"/>
              <a:ea typeface="Lato"/>
              <a:cs typeface="Lato"/>
              <a:sym typeface="Lato"/>
            </a:endParaRPr>
          </a:p>
          <a:p>
            <a:pPr indent="0" lvl="0" marL="0" rtl="0" algn="l">
              <a:spcBef>
                <a:spcPts val="160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ef29914293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ef29914293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you can see from the recording, in the backend we used Python to build a custom </a:t>
            </a:r>
            <a:r>
              <a:rPr lang="en"/>
              <a:t>web scraping</a:t>
            </a:r>
            <a:r>
              <a:rPr lang="en"/>
              <a:t> algorithm to grab all the FAQs from the Scotiabank website. We then use that data to cross reference the text that is on the page that the user is on, and it highlights the </a:t>
            </a:r>
            <a:r>
              <a:rPr lang="en"/>
              <a:t>keywords to create an interactive tutorial for the user on how to use the service they are 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To put the whole thing together, we made a Scotiabank themed Chrome Extension that would be prompted to install when the user logs onto their banking web portal.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ef29914293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ef29914293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ef2991429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ef2991429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9050" y="748800"/>
            <a:ext cx="3645900" cy="36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992950" y="992700"/>
            <a:ext cx="3158100" cy="3158100"/>
          </a:xfrm>
          <a:prstGeom prst="rect">
            <a:avLst/>
          </a:prstGeom>
          <a:noFill/>
          <a:ln cap="flat" cmpd="sng" w="28575">
            <a:solidFill>
              <a:schemeClr val="lt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096250" y="1627200"/>
            <a:ext cx="2951400" cy="1584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200"/>
              <a:buFont typeface="Lato"/>
              <a:buNone/>
              <a:defRPr>
                <a:solidFill>
                  <a:schemeClr val="lt1"/>
                </a:solidFill>
                <a:latin typeface="Lato"/>
                <a:ea typeface="Lato"/>
                <a:cs typeface="Lato"/>
                <a:sym typeface="Lato"/>
              </a:defRPr>
            </a:lvl1pPr>
            <a:lvl2pPr lvl="1" algn="ctr">
              <a:spcBef>
                <a:spcPts val="0"/>
              </a:spcBef>
              <a:spcAft>
                <a:spcPts val="0"/>
              </a:spcAft>
              <a:buClr>
                <a:schemeClr val="lt1"/>
              </a:buClr>
              <a:buSzPts val="3200"/>
              <a:buFont typeface="Lato"/>
              <a:buNone/>
              <a:defRPr>
                <a:solidFill>
                  <a:schemeClr val="lt1"/>
                </a:solidFill>
                <a:latin typeface="Lato"/>
                <a:ea typeface="Lato"/>
                <a:cs typeface="Lato"/>
                <a:sym typeface="Lato"/>
              </a:defRPr>
            </a:lvl2pPr>
            <a:lvl3pPr lvl="2" algn="ctr">
              <a:spcBef>
                <a:spcPts val="0"/>
              </a:spcBef>
              <a:spcAft>
                <a:spcPts val="0"/>
              </a:spcAft>
              <a:buClr>
                <a:schemeClr val="lt1"/>
              </a:buClr>
              <a:buSzPts val="3200"/>
              <a:buFont typeface="Lato"/>
              <a:buNone/>
              <a:defRPr>
                <a:solidFill>
                  <a:schemeClr val="lt1"/>
                </a:solidFill>
                <a:latin typeface="Lato"/>
                <a:ea typeface="Lato"/>
                <a:cs typeface="Lato"/>
                <a:sym typeface="Lato"/>
              </a:defRPr>
            </a:lvl3pPr>
            <a:lvl4pPr lvl="3" algn="ctr">
              <a:spcBef>
                <a:spcPts val="0"/>
              </a:spcBef>
              <a:spcAft>
                <a:spcPts val="0"/>
              </a:spcAft>
              <a:buClr>
                <a:schemeClr val="lt1"/>
              </a:buClr>
              <a:buSzPts val="3200"/>
              <a:buFont typeface="Lato"/>
              <a:buNone/>
              <a:defRPr>
                <a:solidFill>
                  <a:schemeClr val="lt1"/>
                </a:solidFill>
                <a:latin typeface="Lato"/>
                <a:ea typeface="Lato"/>
                <a:cs typeface="Lato"/>
                <a:sym typeface="Lato"/>
              </a:defRPr>
            </a:lvl4pPr>
            <a:lvl5pPr lvl="4" algn="ctr">
              <a:spcBef>
                <a:spcPts val="0"/>
              </a:spcBef>
              <a:spcAft>
                <a:spcPts val="0"/>
              </a:spcAft>
              <a:buClr>
                <a:schemeClr val="lt1"/>
              </a:buClr>
              <a:buSzPts val="3200"/>
              <a:buFont typeface="Lato"/>
              <a:buNone/>
              <a:defRPr>
                <a:solidFill>
                  <a:schemeClr val="lt1"/>
                </a:solidFill>
                <a:latin typeface="Lato"/>
                <a:ea typeface="Lato"/>
                <a:cs typeface="Lato"/>
                <a:sym typeface="Lato"/>
              </a:defRPr>
            </a:lvl5pPr>
            <a:lvl6pPr lvl="5" algn="ctr">
              <a:spcBef>
                <a:spcPts val="0"/>
              </a:spcBef>
              <a:spcAft>
                <a:spcPts val="0"/>
              </a:spcAft>
              <a:buClr>
                <a:schemeClr val="lt1"/>
              </a:buClr>
              <a:buSzPts val="3200"/>
              <a:buFont typeface="Lato"/>
              <a:buNone/>
              <a:defRPr>
                <a:solidFill>
                  <a:schemeClr val="lt1"/>
                </a:solidFill>
                <a:latin typeface="Lato"/>
                <a:ea typeface="Lato"/>
                <a:cs typeface="Lato"/>
                <a:sym typeface="Lato"/>
              </a:defRPr>
            </a:lvl6pPr>
            <a:lvl7pPr lvl="6" algn="ctr">
              <a:spcBef>
                <a:spcPts val="0"/>
              </a:spcBef>
              <a:spcAft>
                <a:spcPts val="0"/>
              </a:spcAft>
              <a:buClr>
                <a:schemeClr val="lt1"/>
              </a:buClr>
              <a:buSzPts val="3200"/>
              <a:buFont typeface="Lato"/>
              <a:buNone/>
              <a:defRPr>
                <a:solidFill>
                  <a:schemeClr val="lt1"/>
                </a:solidFill>
                <a:latin typeface="Lato"/>
                <a:ea typeface="Lato"/>
                <a:cs typeface="Lato"/>
                <a:sym typeface="Lato"/>
              </a:defRPr>
            </a:lvl7pPr>
            <a:lvl8pPr lvl="7" algn="ctr">
              <a:spcBef>
                <a:spcPts val="0"/>
              </a:spcBef>
              <a:spcAft>
                <a:spcPts val="0"/>
              </a:spcAft>
              <a:buClr>
                <a:schemeClr val="lt1"/>
              </a:buClr>
              <a:buSzPts val="3200"/>
              <a:buFont typeface="Lato"/>
              <a:buNone/>
              <a:defRPr>
                <a:solidFill>
                  <a:schemeClr val="lt1"/>
                </a:solidFill>
                <a:latin typeface="Lato"/>
                <a:ea typeface="Lato"/>
                <a:cs typeface="Lato"/>
                <a:sym typeface="Lato"/>
              </a:defRPr>
            </a:lvl8pPr>
            <a:lvl9pPr lvl="8" algn="ctr">
              <a:spcBef>
                <a:spcPts val="0"/>
              </a:spcBef>
              <a:spcAft>
                <a:spcPts val="0"/>
              </a:spcAft>
              <a:buClr>
                <a:schemeClr val="lt1"/>
              </a:buClr>
              <a:buSzPts val="3200"/>
              <a:buFont typeface="Lato"/>
              <a:buNone/>
              <a:defRPr>
                <a:solidFill>
                  <a:schemeClr val="lt1"/>
                </a:solidFill>
                <a:latin typeface="Lato"/>
                <a:ea typeface="Lato"/>
                <a:cs typeface="Lato"/>
                <a:sym typeface="Lato"/>
              </a:defRPr>
            </a:lvl9pPr>
          </a:lstStyle>
          <a:p/>
        </p:txBody>
      </p:sp>
      <p:sp>
        <p:nvSpPr>
          <p:cNvPr id="13" name="Google Shape;13;p2"/>
          <p:cNvSpPr txBox="1"/>
          <p:nvPr>
            <p:ph idx="1" type="subTitle"/>
          </p:nvPr>
        </p:nvSpPr>
        <p:spPr>
          <a:xfrm>
            <a:off x="3096363" y="3266930"/>
            <a:ext cx="2951400" cy="701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lt1"/>
              </a:buClr>
              <a:buSzPts val="1800"/>
              <a:buFont typeface="Playfair Display"/>
              <a:buNone/>
              <a:defRPr b="1">
                <a:solidFill>
                  <a:schemeClr val="lt1"/>
                </a:solidFill>
                <a:latin typeface="Playfair Display"/>
                <a:ea typeface="Playfair Display"/>
                <a:cs typeface="Playfair Display"/>
                <a:sym typeface="Playfair Display"/>
              </a:defRPr>
            </a:lvl1pPr>
            <a:lvl2pPr lvl="1"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2pPr>
            <a:lvl3pPr lvl="2"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3pPr>
            <a:lvl4pPr lvl="3"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4pPr>
            <a:lvl5pPr lvl="4"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5pPr>
            <a:lvl6pPr lvl="5"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6pPr>
            <a:lvl7pPr lvl="6"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7pPr>
            <a:lvl8pPr lvl="7"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8pPr>
            <a:lvl9pPr lvl="8"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9pPr>
          </a:lstStyle>
          <a:p/>
        </p:txBody>
      </p:sp>
      <p:sp>
        <p:nvSpPr>
          <p:cNvPr id="14" name="Google Shape;14;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1233100"/>
            <a:ext cx="8520600" cy="1610100"/>
          </a:xfrm>
          <a:prstGeom prst="rect">
            <a:avLst/>
          </a:prstGeom>
        </p:spPr>
        <p:txBody>
          <a:bodyPr anchorCtr="0" anchor="b" bIns="91425" lIns="91425" spcFirstLastPara="1" rIns="91425" wrap="square" tIns="91425">
            <a:noAutofit/>
          </a:bodyPr>
          <a:lstStyle>
            <a:lvl1pPr lvl="0" algn="ctr">
              <a:spcBef>
                <a:spcPts val="0"/>
              </a:spcBef>
              <a:spcAft>
                <a:spcPts val="0"/>
              </a:spcAft>
              <a:buSzPts val="10000"/>
              <a:buFont typeface="Lato"/>
              <a:buNone/>
              <a:defRPr sz="10000">
                <a:latin typeface="Lato"/>
                <a:ea typeface="Lato"/>
                <a:cs typeface="Lato"/>
                <a:sym typeface="Lato"/>
              </a:defRPr>
            </a:lvl1pPr>
            <a:lvl2pPr lvl="1" algn="ctr">
              <a:spcBef>
                <a:spcPts val="0"/>
              </a:spcBef>
              <a:spcAft>
                <a:spcPts val="0"/>
              </a:spcAft>
              <a:buSzPts val="10000"/>
              <a:buFont typeface="Lato"/>
              <a:buNone/>
              <a:defRPr sz="10000">
                <a:latin typeface="Lato"/>
                <a:ea typeface="Lato"/>
                <a:cs typeface="Lato"/>
                <a:sym typeface="Lato"/>
              </a:defRPr>
            </a:lvl2pPr>
            <a:lvl3pPr lvl="2" algn="ctr">
              <a:spcBef>
                <a:spcPts val="0"/>
              </a:spcBef>
              <a:spcAft>
                <a:spcPts val="0"/>
              </a:spcAft>
              <a:buSzPts val="10000"/>
              <a:buFont typeface="Lato"/>
              <a:buNone/>
              <a:defRPr sz="10000">
                <a:latin typeface="Lato"/>
                <a:ea typeface="Lato"/>
                <a:cs typeface="Lato"/>
                <a:sym typeface="Lato"/>
              </a:defRPr>
            </a:lvl3pPr>
            <a:lvl4pPr lvl="3" algn="ctr">
              <a:spcBef>
                <a:spcPts val="0"/>
              </a:spcBef>
              <a:spcAft>
                <a:spcPts val="0"/>
              </a:spcAft>
              <a:buSzPts val="10000"/>
              <a:buFont typeface="Lato"/>
              <a:buNone/>
              <a:defRPr sz="10000">
                <a:latin typeface="Lato"/>
                <a:ea typeface="Lato"/>
                <a:cs typeface="Lato"/>
                <a:sym typeface="Lato"/>
              </a:defRPr>
            </a:lvl4pPr>
            <a:lvl5pPr lvl="4" algn="ctr">
              <a:spcBef>
                <a:spcPts val="0"/>
              </a:spcBef>
              <a:spcAft>
                <a:spcPts val="0"/>
              </a:spcAft>
              <a:buSzPts val="10000"/>
              <a:buFont typeface="Lato"/>
              <a:buNone/>
              <a:defRPr sz="10000">
                <a:latin typeface="Lato"/>
                <a:ea typeface="Lato"/>
                <a:cs typeface="Lato"/>
                <a:sym typeface="Lato"/>
              </a:defRPr>
            </a:lvl5pPr>
            <a:lvl6pPr lvl="5" algn="ctr">
              <a:spcBef>
                <a:spcPts val="0"/>
              </a:spcBef>
              <a:spcAft>
                <a:spcPts val="0"/>
              </a:spcAft>
              <a:buSzPts val="10000"/>
              <a:buFont typeface="Lato"/>
              <a:buNone/>
              <a:defRPr sz="10000">
                <a:latin typeface="Lato"/>
                <a:ea typeface="Lato"/>
                <a:cs typeface="Lato"/>
                <a:sym typeface="Lato"/>
              </a:defRPr>
            </a:lvl6pPr>
            <a:lvl7pPr lvl="6" algn="ctr">
              <a:spcBef>
                <a:spcPts val="0"/>
              </a:spcBef>
              <a:spcAft>
                <a:spcPts val="0"/>
              </a:spcAft>
              <a:buSzPts val="10000"/>
              <a:buFont typeface="Lato"/>
              <a:buNone/>
              <a:defRPr sz="10000">
                <a:latin typeface="Lato"/>
                <a:ea typeface="Lato"/>
                <a:cs typeface="Lato"/>
                <a:sym typeface="Lato"/>
              </a:defRPr>
            </a:lvl7pPr>
            <a:lvl8pPr lvl="7" algn="ctr">
              <a:spcBef>
                <a:spcPts val="0"/>
              </a:spcBef>
              <a:spcAft>
                <a:spcPts val="0"/>
              </a:spcAft>
              <a:buSzPts val="10000"/>
              <a:buFont typeface="Lato"/>
              <a:buNone/>
              <a:defRPr sz="10000">
                <a:latin typeface="Lato"/>
                <a:ea typeface="Lato"/>
                <a:cs typeface="Lato"/>
                <a:sym typeface="Lato"/>
              </a:defRPr>
            </a:lvl8pPr>
            <a:lvl9pPr lvl="8" algn="ctr">
              <a:spcBef>
                <a:spcPts val="0"/>
              </a:spcBef>
              <a:spcAft>
                <a:spcPts val="0"/>
              </a:spcAft>
              <a:buSzPts val="10000"/>
              <a:buFont typeface="Lato"/>
              <a:buNone/>
              <a:defRPr sz="10000">
                <a:latin typeface="Lato"/>
                <a:ea typeface="Lato"/>
                <a:cs typeface="Lato"/>
                <a:sym typeface="Lato"/>
              </a:defRPr>
            </a:lvl9pPr>
          </a:lstStyle>
          <a:p>
            <a:r>
              <a:t>xx%</a:t>
            </a:r>
          </a:p>
        </p:txBody>
      </p:sp>
      <p:sp>
        <p:nvSpPr>
          <p:cNvPr id="51" name="Google Shape;51;p11"/>
          <p:cNvSpPr txBox="1"/>
          <p:nvPr>
            <p:ph idx="1" type="body"/>
          </p:nvPr>
        </p:nvSpPr>
        <p:spPr>
          <a:xfrm>
            <a:off x="311700" y="2919450"/>
            <a:ext cx="85206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sp>
        <p:nvSpPr>
          <p:cNvPr id="16" name="Google Shape;16;p3"/>
          <p:cNvSpPr txBox="1"/>
          <p:nvPr>
            <p:ph type="title"/>
          </p:nvPr>
        </p:nvSpPr>
        <p:spPr>
          <a:xfrm>
            <a:off x="509550" y="1423875"/>
            <a:ext cx="8124900" cy="1798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1pPr>
            <a:lvl2pPr lvl="1"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2pPr>
            <a:lvl3pPr lvl="2"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3pPr>
            <a:lvl4pPr lvl="3"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4pPr>
            <a:lvl5pPr lvl="4"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5pPr>
            <a:lvl6pPr lvl="5"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6pPr>
            <a:lvl7pPr lvl="6"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7pPr>
            <a:lvl8pPr lvl="7"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8pPr>
            <a:lvl9pPr lvl="8"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9pPr>
          </a:lstStyle>
          <a:p/>
        </p:txBody>
      </p:sp>
      <p:sp>
        <p:nvSpPr>
          <p:cNvPr id="17" name="Google Shape;17;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Google Shape;22;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30" name="Google Shape;30;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91378"/>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Font typeface="Lato"/>
              <a:buNone/>
              <a:defRPr b="0" sz="4800">
                <a:solidFill>
                  <a:schemeClr val="lt1"/>
                </a:solidFill>
                <a:latin typeface="Lato"/>
                <a:ea typeface="Lato"/>
                <a:cs typeface="Lato"/>
                <a:sym typeface="Lato"/>
              </a:defRPr>
            </a:lvl1pPr>
            <a:lvl2pPr lvl="1">
              <a:spcBef>
                <a:spcPts val="0"/>
              </a:spcBef>
              <a:spcAft>
                <a:spcPts val="0"/>
              </a:spcAft>
              <a:buClr>
                <a:schemeClr val="lt1"/>
              </a:buClr>
              <a:buSzPts val="4800"/>
              <a:buFont typeface="Lato"/>
              <a:buNone/>
              <a:defRPr b="0" sz="4800">
                <a:solidFill>
                  <a:schemeClr val="lt1"/>
                </a:solidFill>
                <a:latin typeface="Lato"/>
                <a:ea typeface="Lato"/>
                <a:cs typeface="Lato"/>
                <a:sym typeface="Lato"/>
              </a:defRPr>
            </a:lvl2pPr>
            <a:lvl3pPr lvl="2">
              <a:spcBef>
                <a:spcPts val="0"/>
              </a:spcBef>
              <a:spcAft>
                <a:spcPts val="0"/>
              </a:spcAft>
              <a:buClr>
                <a:schemeClr val="lt1"/>
              </a:buClr>
              <a:buSzPts val="4800"/>
              <a:buFont typeface="Lato"/>
              <a:buNone/>
              <a:defRPr b="0" sz="4800">
                <a:solidFill>
                  <a:schemeClr val="lt1"/>
                </a:solidFill>
                <a:latin typeface="Lato"/>
                <a:ea typeface="Lato"/>
                <a:cs typeface="Lato"/>
                <a:sym typeface="Lato"/>
              </a:defRPr>
            </a:lvl3pPr>
            <a:lvl4pPr lvl="3">
              <a:spcBef>
                <a:spcPts val="0"/>
              </a:spcBef>
              <a:spcAft>
                <a:spcPts val="0"/>
              </a:spcAft>
              <a:buClr>
                <a:schemeClr val="lt1"/>
              </a:buClr>
              <a:buSzPts val="4800"/>
              <a:buFont typeface="Lato"/>
              <a:buNone/>
              <a:defRPr b="0" sz="4800">
                <a:solidFill>
                  <a:schemeClr val="lt1"/>
                </a:solidFill>
                <a:latin typeface="Lato"/>
                <a:ea typeface="Lato"/>
                <a:cs typeface="Lato"/>
                <a:sym typeface="Lato"/>
              </a:defRPr>
            </a:lvl4pPr>
            <a:lvl5pPr lvl="4">
              <a:spcBef>
                <a:spcPts val="0"/>
              </a:spcBef>
              <a:spcAft>
                <a:spcPts val="0"/>
              </a:spcAft>
              <a:buClr>
                <a:schemeClr val="lt1"/>
              </a:buClr>
              <a:buSzPts val="4800"/>
              <a:buFont typeface="Lato"/>
              <a:buNone/>
              <a:defRPr b="0" sz="4800">
                <a:solidFill>
                  <a:schemeClr val="lt1"/>
                </a:solidFill>
                <a:latin typeface="Lato"/>
                <a:ea typeface="Lato"/>
                <a:cs typeface="Lato"/>
                <a:sym typeface="Lato"/>
              </a:defRPr>
            </a:lvl5pPr>
            <a:lvl6pPr lvl="5">
              <a:spcBef>
                <a:spcPts val="0"/>
              </a:spcBef>
              <a:spcAft>
                <a:spcPts val="0"/>
              </a:spcAft>
              <a:buClr>
                <a:schemeClr val="lt1"/>
              </a:buClr>
              <a:buSzPts val="4800"/>
              <a:buFont typeface="Lato"/>
              <a:buNone/>
              <a:defRPr b="0" sz="4800">
                <a:solidFill>
                  <a:schemeClr val="lt1"/>
                </a:solidFill>
                <a:latin typeface="Lato"/>
                <a:ea typeface="Lato"/>
                <a:cs typeface="Lato"/>
                <a:sym typeface="Lato"/>
              </a:defRPr>
            </a:lvl6pPr>
            <a:lvl7pPr lvl="6">
              <a:spcBef>
                <a:spcPts val="0"/>
              </a:spcBef>
              <a:spcAft>
                <a:spcPts val="0"/>
              </a:spcAft>
              <a:buClr>
                <a:schemeClr val="lt1"/>
              </a:buClr>
              <a:buSzPts val="4800"/>
              <a:buFont typeface="Lato"/>
              <a:buNone/>
              <a:defRPr b="0" sz="4800">
                <a:solidFill>
                  <a:schemeClr val="lt1"/>
                </a:solidFill>
                <a:latin typeface="Lato"/>
                <a:ea typeface="Lato"/>
                <a:cs typeface="Lato"/>
                <a:sym typeface="Lato"/>
              </a:defRPr>
            </a:lvl7pPr>
            <a:lvl8pPr lvl="7">
              <a:spcBef>
                <a:spcPts val="0"/>
              </a:spcBef>
              <a:spcAft>
                <a:spcPts val="0"/>
              </a:spcAft>
              <a:buClr>
                <a:schemeClr val="lt1"/>
              </a:buClr>
              <a:buSzPts val="4800"/>
              <a:buFont typeface="Lato"/>
              <a:buNone/>
              <a:defRPr b="0" sz="4800">
                <a:solidFill>
                  <a:schemeClr val="lt1"/>
                </a:solidFill>
                <a:latin typeface="Lato"/>
                <a:ea typeface="Lato"/>
                <a:cs typeface="Lato"/>
                <a:sym typeface="Lato"/>
              </a:defRPr>
            </a:lvl8pPr>
            <a:lvl9pPr lvl="8">
              <a:spcBef>
                <a:spcPts val="0"/>
              </a:spcBef>
              <a:spcAft>
                <a:spcPts val="0"/>
              </a:spcAft>
              <a:buClr>
                <a:schemeClr val="lt1"/>
              </a:buClr>
              <a:buSzPts val="4800"/>
              <a:buFont typeface="Lato"/>
              <a:buNone/>
              <a:defRPr b="0" sz="4800">
                <a:solidFill>
                  <a:schemeClr val="lt1"/>
                </a:solidFill>
                <a:latin typeface="Lato"/>
                <a:ea typeface="Lato"/>
                <a:cs typeface="Lato"/>
                <a:sym typeface="Lato"/>
              </a:defRPr>
            </a:lvl9pPr>
          </a:lstStyle>
          <a:p/>
        </p:txBody>
      </p:sp>
      <p:sp>
        <p:nvSpPr>
          <p:cNvPr id="37" name="Google Shape;37;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1" name="Google Shape;41;p9"/>
          <p:cNvSpPr txBox="1"/>
          <p:nvPr>
            <p:ph type="title"/>
          </p:nvPr>
        </p:nvSpPr>
        <p:spPr>
          <a:xfrm>
            <a:off x="265500" y="1107950"/>
            <a:ext cx="4045200" cy="16836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7" name="Google Shape;47;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coral">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4.jpg"/><Relationship Id="rId4" Type="http://schemas.openxmlformats.org/officeDocument/2006/relationships/image" Target="../media/image3.jpg"/><Relationship Id="rId5" Type="http://schemas.openxmlformats.org/officeDocument/2006/relationships/image" Target="../media/image10.jpg"/><Relationship Id="rId6" Type="http://schemas.openxmlformats.org/officeDocument/2006/relationships/image" Target="../media/image2.png"/><Relationship Id="rId7"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jpg"/><Relationship Id="rId4" Type="http://schemas.openxmlformats.org/officeDocument/2006/relationships/image" Target="../media/image9.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nvSpPr>
        <p:spPr>
          <a:xfrm>
            <a:off x="375900" y="4513350"/>
            <a:ext cx="1639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Lato"/>
                <a:ea typeface="Lato"/>
                <a:cs typeface="Lato"/>
                <a:sym typeface="Lato"/>
              </a:rPr>
              <a:t>Prad Mandal</a:t>
            </a:r>
            <a:endParaRPr b="1">
              <a:latin typeface="Lato"/>
              <a:ea typeface="Lato"/>
              <a:cs typeface="Lato"/>
              <a:sym typeface="Lato"/>
            </a:endParaRPr>
          </a:p>
        </p:txBody>
      </p:sp>
      <p:sp>
        <p:nvSpPr>
          <p:cNvPr id="60" name="Google Shape;60;p13"/>
          <p:cNvSpPr txBox="1"/>
          <p:nvPr/>
        </p:nvSpPr>
        <p:spPr>
          <a:xfrm>
            <a:off x="2501150" y="4513350"/>
            <a:ext cx="1907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Lato"/>
                <a:ea typeface="Lato"/>
                <a:cs typeface="Lato"/>
                <a:sym typeface="Lato"/>
              </a:rPr>
              <a:t>Tejsai Tagore</a:t>
            </a:r>
            <a:endParaRPr b="1">
              <a:latin typeface="Lato"/>
              <a:ea typeface="Lato"/>
              <a:cs typeface="Lato"/>
              <a:sym typeface="Lato"/>
            </a:endParaRPr>
          </a:p>
        </p:txBody>
      </p:sp>
      <p:sp>
        <p:nvSpPr>
          <p:cNvPr id="61" name="Google Shape;61;p13"/>
          <p:cNvSpPr txBox="1"/>
          <p:nvPr/>
        </p:nvSpPr>
        <p:spPr>
          <a:xfrm>
            <a:off x="4856725" y="4513350"/>
            <a:ext cx="1708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Lato"/>
                <a:ea typeface="Lato"/>
                <a:cs typeface="Lato"/>
                <a:sym typeface="Lato"/>
              </a:rPr>
              <a:t>Pavan Khiani</a:t>
            </a:r>
            <a:endParaRPr b="1">
              <a:latin typeface="Lato"/>
              <a:ea typeface="Lato"/>
              <a:cs typeface="Lato"/>
              <a:sym typeface="Lato"/>
            </a:endParaRPr>
          </a:p>
        </p:txBody>
      </p:sp>
      <p:sp>
        <p:nvSpPr>
          <p:cNvPr id="62" name="Google Shape;62;p13"/>
          <p:cNvSpPr txBox="1"/>
          <p:nvPr/>
        </p:nvSpPr>
        <p:spPr>
          <a:xfrm>
            <a:off x="7128975" y="4513350"/>
            <a:ext cx="1379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Lato"/>
                <a:ea typeface="Lato"/>
                <a:cs typeface="Lato"/>
                <a:sym typeface="Lato"/>
              </a:rPr>
              <a:t>Yale Wang</a:t>
            </a:r>
            <a:endParaRPr b="1">
              <a:latin typeface="Lato"/>
              <a:ea typeface="Lato"/>
              <a:cs typeface="Lato"/>
              <a:sym typeface="Lato"/>
            </a:endParaRPr>
          </a:p>
        </p:txBody>
      </p:sp>
      <p:pic>
        <p:nvPicPr>
          <p:cNvPr id="63" name="Google Shape;63;p13"/>
          <p:cNvPicPr preferRelativeResize="0"/>
          <p:nvPr/>
        </p:nvPicPr>
        <p:blipFill>
          <a:blip r:embed="rId3">
            <a:alphaModFix/>
          </a:blip>
          <a:stretch>
            <a:fillRect/>
          </a:stretch>
        </p:blipFill>
        <p:spPr>
          <a:xfrm>
            <a:off x="2501150" y="2686350"/>
            <a:ext cx="1869924" cy="1766501"/>
          </a:xfrm>
          <a:prstGeom prst="rect">
            <a:avLst/>
          </a:prstGeom>
          <a:noFill/>
          <a:ln>
            <a:noFill/>
          </a:ln>
        </p:spPr>
      </p:pic>
      <p:pic>
        <p:nvPicPr>
          <p:cNvPr id="64" name="Google Shape;64;p13"/>
          <p:cNvPicPr preferRelativeResize="0"/>
          <p:nvPr/>
        </p:nvPicPr>
        <p:blipFill>
          <a:blip r:embed="rId4">
            <a:alphaModFix/>
          </a:blip>
          <a:stretch>
            <a:fillRect/>
          </a:stretch>
        </p:blipFill>
        <p:spPr>
          <a:xfrm>
            <a:off x="4856725" y="2686350"/>
            <a:ext cx="1708074" cy="1766500"/>
          </a:xfrm>
          <a:prstGeom prst="rect">
            <a:avLst/>
          </a:prstGeom>
          <a:noFill/>
          <a:ln>
            <a:noFill/>
          </a:ln>
        </p:spPr>
      </p:pic>
      <p:pic>
        <p:nvPicPr>
          <p:cNvPr id="65" name="Google Shape;65;p13"/>
          <p:cNvPicPr preferRelativeResize="0"/>
          <p:nvPr/>
        </p:nvPicPr>
        <p:blipFill rotWithShape="1">
          <a:blip r:embed="rId5">
            <a:alphaModFix/>
          </a:blip>
          <a:srcRect b="0" l="0" r="0" t="8883"/>
          <a:stretch/>
        </p:blipFill>
        <p:spPr>
          <a:xfrm>
            <a:off x="375900" y="2686350"/>
            <a:ext cx="1639600" cy="1766499"/>
          </a:xfrm>
          <a:prstGeom prst="rect">
            <a:avLst/>
          </a:prstGeom>
          <a:noFill/>
          <a:ln>
            <a:noFill/>
          </a:ln>
        </p:spPr>
      </p:pic>
      <p:pic>
        <p:nvPicPr>
          <p:cNvPr id="66" name="Google Shape;66;p13"/>
          <p:cNvPicPr preferRelativeResize="0"/>
          <p:nvPr/>
        </p:nvPicPr>
        <p:blipFill rotWithShape="1">
          <a:blip r:embed="rId6">
            <a:alphaModFix/>
          </a:blip>
          <a:srcRect b="30532" l="31848" r="39143" t="13741"/>
          <a:stretch/>
        </p:blipFill>
        <p:spPr>
          <a:xfrm>
            <a:off x="7128975" y="2686350"/>
            <a:ext cx="1379329" cy="1766500"/>
          </a:xfrm>
          <a:prstGeom prst="rect">
            <a:avLst/>
          </a:prstGeom>
          <a:noFill/>
          <a:ln>
            <a:noFill/>
          </a:ln>
        </p:spPr>
      </p:pic>
      <p:pic>
        <p:nvPicPr>
          <p:cNvPr descr="SHacks Logo.png" id="67" name="Google Shape;67;p13"/>
          <p:cNvPicPr preferRelativeResize="0"/>
          <p:nvPr/>
        </p:nvPicPr>
        <p:blipFill>
          <a:blip r:embed="rId7">
            <a:alphaModFix/>
          </a:blip>
          <a:stretch>
            <a:fillRect/>
          </a:stretch>
        </p:blipFill>
        <p:spPr>
          <a:xfrm>
            <a:off x="0" y="107975"/>
            <a:ext cx="9144000" cy="1152525"/>
          </a:xfrm>
          <a:prstGeom prst="rect">
            <a:avLst/>
          </a:prstGeom>
          <a:noFill/>
          <a:ln>
            <a:noFill/>
          </a:ln>
        </p:spPr>
      </p:pic>
      <p:sp>
        <p:nvSpPr>
          <p:cNvPr id="68" name="Google Shape;68;p13"/>
          <p:cNvSpPr txBox="1"/>
          <p:nvPr/>
        </p:nvSpPr>
        <p:spPr>
          <a:xfrm>
            <a:off x="689850" y="1548550"/>
            <a:ext cx="7764300" cy="1077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5800">
                <a:solidFill>
                  <a:srgbClr val="EC111A"/>
                </a:solidFill>
                <a:latin typeface="Comfortaa"/>
                <a:ea typeface="Comfortaa"/>
                <a:cs typeface="Comfortaa"/>
                <a:sym typeface="Comfortaa"/>
              </a:rPr>
              <a:t>Meet the Team</a:t>
            </a:r>
            <a:endParaRPr sz="5800">
              <a:solidFill>
                <a:srgbClr val="EC111A"/>
              </a:solidFill>
              <a:latin typeface="Comfortaa"/>
              <a:ea typeface="Comfortaa"/>
              <a:cs typeface="Comfortaa"/>
              <a:sym typeface="Comfortaa"/>
            </a:endParaRPr>
          </a:p>
        </p:txBody>
      </p:sp>
      <p:cxnSp>
        <p:nvCxnSpPr>
          <p:cNvPr id="69" name="Google Shape;69;p13"/>
          <p:cNvCxnSpPr/>
          <p:nvPr/>
        </p:nvCxnSpPr>
        <p:spPr>
          <a:xfrm flipH="1" rot="10800000">
            <a:off x="49075" y="1217200"/>
            <a:ext cx="9069900" cy="29400"/>
          </a:xfrm>
          <a:prstGeom prst="straightConnector1">
            <a:avLst/>
          </a:prstGeom>
          <a:noFill/>
          <a:ln cap="flat" cmpd="sng" w="28575">
            <a:solidFill>
              <a:srgbClr val="EC111A"/>
            </a:solidFill>
            <a:prstDash val="solid"/>
            <a:round/>
            <a:headEnd len="med" w="med" type="none"/>
            <a:tailEnd len="med" w="med" type="none"/>
          </a:ln>
        </p:spPr>
      </p:cxnSp>
      <p:cxnSp>
        <p:nvCxnSpPr>
          <p:cNvPr id="70" name="Google Shape;70;p13"/>
          <p:cNvCxnSpPr/>
          <p:nvPr/>
        </p:nvCxnSpPr>
        <p:spPr>
          <a:xfrm flipH="1" rot="10800000">
            <a:off x="49075" y="1320525"/>
            <a:ext cx="9069900" cy="29400"/>
          </a:xfrm>
          <a:prstGeom prst="straightConnector1">
            <a:avLst/>
          </a:prstGeom>
          <a:noFill/>
          <a:ln cap="flat" cmpd="sng" w="28575">
            <a:solidFill>
              <a:srgbClr val="EC111A"/>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4"/>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EC111A"/>
                </a:solidFill>
              </a:rPr>
              <a:t>PROBLEM SCOPE</a:t>
            </a:r>
            <a:endParaRPr>
              <a:solidFill>
                <a:srgbClr val="EC111A"/>
              </a:solidFill>
            </a:endParaRPr>
          </a:p>
        </p:txBody>
      </p:sp>
      <p:sp>
        <p:nvSpPr>
          <p:cNvPr id="76" name="Google Shape;76;p14"/>
          <p:cNvSpPr txBox="1"/>
          <p:nvPr>
            <p:ph idx="1" type="body"/>
          </p:nvPr>
        </p:nvSpPr>
        <p:spPr>
          <a:xfrm>
            <a:off x="311700" y="1175775"/>
            <a:ext cx="8520600" cy="3416400"/>
          </a:xfrm>
          <a:prstGeom prst="rect">
            <a:avLst/>
          </a:prstGeom>
        </p:spPr>
        <p:txBody>
          <a:bodyPr anchorCtr="0" anchor="t" bIns="91425" lIns="91425" spcFirstLastPara="1" rIns="91425" wrap="square" tIns="91425">
            <a:noAutofit/>
          </a:bodyPr>
          <a:lstStyle/>
          <a:p>
            <a:pPr indent="0" lvl="0" marL="457200" rtl="0" algn="ctr">
              <a:spcBef>
                <a:spcPts val="0"/>
              </a:spcBef>
              <a:spcAft>
                <a:spcPts val="1600"/>
              </a:spcAft>
              <a:buNone/>
            </a:pPr>
            <a:r>
              <a:rPr b="1" i="1" lang="en">
                <a:solidFill>
                  <a:srgbClr val="EC111A"/>
                </a:solidFill>
              </a:rPr>
              <a:t>EasyScotia targets persons aged 50 and above that lack proficiency with online financial service platforms</a:t>
            </a:r>
            <a:endParaRPr b="1" i="1">
              <a:solidFill>
                <a:srgbClr val="EC111A"/>
              </a:solidFill>
            </a:endParaRPr>
          </a:p>
        </p:txBody>
      </p:sp>
      <p:sp>
        <p:nvSpPr>
          <p:cNvPr id="77" name="Google Shape;77;p14"/>
          <p:cNvSpPr txBox="1"/>
          <p:nvPr/>
        </p:nvSpPr>
        <p:spPr>
          <a:xfrm>
            <a:off x="1971263" y="2224975"/>
            <a:ext cx="23103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o</a:t>
            </a:r>
            <a:r>
              <a:rPr lang="en">
                <a:latin typeface="Lato"/>
                <a:ea typeface="Lato"/>
                <a:cs typeface="Lato"/>
                <a:sym typeface="Lato"/>
              </a:rPr>
              <a:t>f seniors have traditionally never banked online and availed digital finance services. </a:t>
            </a:r>
            <a:endParaRPr>
              <a:latin typeface="Lato"/>
              <a:ea typeface="Lato"/>
              <a:cs typeface="Lato"/>
              <a:sym typeface="Lato"/>
            </a:endParaRPr>
          </a:p>
        </p:txBody>
      </p:sp>
      <p:sp>
        <p:nvSpPr>
          <p:cNvPr id="78" name="Google Shape;78;p14"/>
          <p:cNvSpPr txBox="1"/>
          <p:nvPr/>
        </p:nvSpPr>
        <p:spPr>
          <a:xfrm>
            <a:off x="1971275" y="3685750"/>
            <a:ext cx="2383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lack confidence in modern banking technologies.</a:t>
            </a:r>
            <a:endParaRPr>
              <a:latin typeface="Lato"/>
              <a:ea typeface="Lato"/>
              <a:cs typeface="Lato"/>
              <a:sym typeface="Lato"/>
            </a:endParaRPr>
          </a:p>
        </p:txBody>
      </p:sp>
      <p:sp>
        <p:nvSpPr>
          <p:cNvPr id="79" name="Google Shape;79;p14"/>
          <p:cNvSpPr txBox="1"/>
          <p:nvPr/>
        </p:nvSpPr>
        <p:spPr>
          <a:xfrm>
            <a:off x="4355025" y="2061250"/>
            <a:ext cx="4354800" cy="25551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A </a:t>
            </a:r>
            <a:r>
              <a:rPr i="1" lang="en">
                <a:latin typeface="Lato"/>
                <a:ea typeface="Lato"/>
                <a:cs typeface="Lato"/>
                <a:sym typeface="Lato"/>
              </a:rPr>
              <a:t>“Fintech Over 50”</a:t>
            </a:r>
            <a:r>
              <a:rPr lang="en">
                <a:latin typeface="Lato"/>
                <a:ea typeface="Lato"/>
                <a:cs typeface="Lato"/>
                <a:sym typeface="Lato"/>
              </a:rPr>
              <a:t> report says “Many fintech solutions are designed for younger users and don’t </a:t>
            </a:r>
            <a:r>
              <a:rPr lang="en">
                <a:latin typeface="Lato"/>
                <a:ea typeface="Lato"/>
                <a:cs typeface="Lato"/>
                <a:sym typeface="Lato"/>
              </a:rPr>
              <a:t>address</a:t>
            </a:r>
            <a:r>
              <a:rPr lang="en">
                <a:latin typeface="Lato"/>
                <a:ea typeface="Lato"/>
                <a:cs typeface="Lato"/>
                <a:sym typeface="Lato"/>
              </a:rPr>
              <a:t> the needs of users over 50 properly.”</a:t>
            </a:r>
            <a:endParaRPr>
              <a:latin typeface="Lato"/>
              <a:ea typeface="Lato"/>
              <a:cs typeface="Lato"/>
              <a:sym typeface="Lato"/>
            </a:endParaRPr>
          </a:p>
          <a:p>
            <a:pPr indent="0" lvl="0" marL="457200" rtl="0" algn="l">
              <a:spcBef>
                <a:spcPts val="0"/>
              </a:spcBef>
              <a:spcAft>
                <a:spcPts val="0"/>
              </a:spcAft>
              <a:buNone/>
            </a:pPr>
            <a:r>
              <a:t/>
            </a:r>
            <a:endParaRPr>
              <a:latin typeface="Lato"/>
              <a:ea typeface="Lato"/>
              <a:cs typeface="Lato"/>
              <a:sym typeface="Lato"/>
            </a:endParaRPr>
          </a:p>
          <a:p>
            <a:pPr indent="-317500" lvl="0" marL="457200" rtl="0" algn="l">
              <a:spcBef>
                <a:spcPts val="0"/>
              </a:spcBef>
              <a:spcAft>
                <a:spcPts val="0"/>
              </a:spcAft>
              <a:buClr>
                <a:srgbClr val="202124"/>
              </a:buClr>
              <a:buSzPts val="1400"/>
              <a:buFont typeface="Lato"/>
              <a:buChar char="●"/>
            </a:pPr>
            <a:r>
              <a:rPr lang="en">
                <a:solidFill>
                  <a:srgbClr val="202124"/>
                </a:solidFill>
                <a:highlight>
                  <a:srgbClr val="FFFFFF"/>
                </a:highlight>
                <a:latin typeface="Lato"/>
                <a:ea typeface="Lato"/>
                <a:cs typeface="Lato"/>
                <a:sym typeface="Lato"/>
              </a:rPr>
              <a:t>Research has demonstrated the existence of a grey divide, where older adults are less involved and skilled in digital media than the youth.</a:t>
            </a:r>
            <a:endParaRPr>
              <a:solidFill>
                <a:srgbClr val="202124"/>
              </a:solidFill>
              <a:highlight>
                <a:srgbClr val="FFFFFF"/>
              </a:highlight>
              <a:latin typeface="Lato"/>
              <a:ea typeface="Lato"/>
              <a:cs typeface="Lato"/>
              <a:sym typeface="Lato"/>
            </a:endParaRPr>
          </a:p>
          <a:p>
            <a:pPr indent="0" lvl="0" marL="0" rtl="0" algn="l">
              <a:spcBef>
                <a:spcPts val="0"/>
              </a:spcBef>
              <a:spcAft>
                <a:spcPts val="0"/>
              </a:spcAft>
              <a:buNone/>
            </a:pPr>
            <a:r>
              <a:t/>
            </a:r>
            <a:endParaRPr>
              <a:solidFill>
                <a:srgbClr val="202124"/>
              </a:solidFill>
              <a:highlight>
                <a:srgbClr val="FFFFFF"/>
              </a:highlight>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Technophobia is the most common reason for grey divide.</a:t>
            </a:r>
            <a:endParaRPr>
              <a:latin typeface="Lato"/>
              <a:ea typeface="Lato"/>
              <a:cs typeface="Lato"/>
              <a:sym typeface="Lato"/>
            </a:endParaRPr>
          </a:p>
        </p:txBody>
      </p:sp>
      <p:sp>
        <p:nvSpPr>
          <p:cNvPr id="80" name="Google Shape;80;p14"/>
          <p:cNvSpPr/>
          <p:nvPr/>
        </p:nvSpPr>
        <p:spPr>
          <a:xfrm>
            <a:off x="311700" y="2061250"/>
            <a:ext cx="1586100" cy="9954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4"/>
          <p:cNvSpPr/>
          <p:nvPr/>
        </p:nvSpPr>
        <p:spPr>
          <a:xfrm>
            <a:off x="584874" y="2327738"/>
            <a:ext cx="1170150" cy="488025"/>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1"/>
                </a:solidFill>
                <a:latin typeface="Arial"/>
              </a:rPr>
              <a:t>33%</a:t>
            </a:r>
          </a:p>
        </p:txBody>
      </p:sp>
      <p:sp>
        <p:nvSpPr>
          <p:cNvPr id="82" name="Google Shape;82;p14"/>
          <p:cNvSpPr/>
          <p:nvPr/>
        </p:nvSpPr>
        <p:spPr>
          <a:xfrm>
            <a:off x="311850" y="3525400"/>
            <a:ext cx="1659300" cy="9363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4"/>
          <p:cNvSpPr/>
          <p:nvPr/>
        </p:nvSpPr>
        <p:spPr>
          <a:xfrm>
            <a:off x="559352" y="3749548"/>
            <a:ext cx="1221176" cy="488000"/>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1"/>
                </a:solidFill>
                <a:latin typeface="Arial"/>
              </a:rPr>
              <a:t>15%</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5"/>
          <p:cNvSpPr txBox="1"/>
          <p:nvPr>
            <p:ph idx="1" type="body"/>
          </p:nvPr>
        </p:nvSpPr>
        <p:spPr>
          <a:xfrm>
            <a:off x="311700" y="1152475"/>
            <a:ext cx="8520600" cy="3416400"/>
          </a:xfrm>
          <a:prstGeom prst="rect">
            <a:avLst/>
          </a:prstGeom>
          <a:solidFill>
            <a:srgbClr val="EFEFEF"/>
          </a:solidFill>
        </p:spPr>
        <p:txBody>
          <a:bodyPr anchorCtr="0" anchor="t" bIns="91425" lIns="91425" spcFirstLastPara="1" rIns="91425" wrap="square" tIns="91425">
            <a:noAutofit/>
          </a:bodyPr>
          <a:lstStyle/>
          <a:p>
            <a:pPr indent="0" lvl="0" marL="0" rtl="0" algn="l">
              <a:spcBef>
                <a:spcPts val="0"/>
              </a:spcBef>
              <a:spcAft>
                <a:spcPts val="1600"/>
              </a:spcAft>
              <a:buNone/>
            </a:pPr>
            <a:r>
              <a:rPr lang="en"/>
              <a:t> </a:t>
            </a:r>
            <a:endParaRPr/>
          </a:p>
        </p:txBody>
      </p:sp>
      <p:grpSp>
        <p:nvGrpSpPr>
          <p:cNvPr id="89" name="Google Shape;89;p15"/>
          <p:cNvGrpSpPr/>
          <p:nvPr/>
        </p:nvGrpSpPr>
        <p:grpSpPr>
          <a:xfrm>
            <a:off x="5612150" y="1512175"/>
            <a:ext cx="3084288" cy="1289700"/>
            <a:chOff x="5736200" y="1393375"/>
            <a:chExt cx="3084288" cy="1289700"/>
          </a:xfrm>
        </p:grpSpPr>
        <p:sp>
          <p:nvSpPr>
            <p:cNvPr id="90" name="Google Shape;90;p15"/>
            <p:cNvSpPr txBox="1"/>
            <p:nvPr/>
          </p:nvSpPr>
          <p:spPr>
            <a:xfrm>
              <a:off x="6696488" y="1393375"/>
              <a:ext cx="2124000" cy="128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600"/>
                </a:spcAft>
                <a:buNone/>
              </a:pPr>
              <a:r>
                <a:t/>
              </a:r>
              <a:endParaRPr b="1" sz="1000">
                <a:latin typeface="Roboto"/>
                <a:ea typeface="Roboto"/>
                <a:cs typeface="Roboto"/>
                <a:sym typeface="Roboto"/>
              </a:endParaRPr>
            </a:p>
          </p:txBody>
        </p:sp>
        <p:cxnSp>
          <p:nvCxnSpPr>
            <p:cNvPr id="91" name="Google Shape;91;p15"/>
            <p:cNvCxnSpPr/>
            <p:nvPr/>
          </p:nvCxnSpPr>
          <p:spPr>
            <a:xfrm flipH="1" rot="10800000">
              <a:off x="5736200" y="1868575"/>
              <a:ext cx="1016700" cy="3300"/>
            </a:xfrm>
            <a:prstGeom prst="straightConnector1">
              <a:avLst/>
            </a:prstGeom>
            <a:noFill/>
            <a:ln cap="flat" cmpd="sng" w="9525">
              <a:solidFill>
                <a:srgbClr val="802017"/>
              </a:solidFill>
              <a:prstDash val="solid"/>
              <a:round/>
              <a:headEnd len="sm" w="sm" type="none"/>
              <a:tailEnd len="med" w="med" type="oval"/>
            </a:ln>
          </p:spPr>
        </p:cxnSp>
      </p:grpSp>
      <p:grpSp>
        <p:nvGrpSpPr>
          <p:cNvPr id="92" name="Google Shape;92;p15"/>
          <p:cNvGrpSpPr/>
          <p:nvPr/>
        </p:nvGrpSpPr>
        <p:grpSpPr>
          <a:xfrm>
            <a:off x="5668238" y="3029525"/>
            <a:ext cx="3177300" cy="1289700"/>
            <a:chOff x="5643188" y="3020450"/>
            <a:chExt cx="3177300" cy="1289700"/>
          </a:xfrm>
        </p:grpSpPr>
        <p:sp>
          <p:nvSpPr>
            <p:cNvPr id="93" name="Google Shape;93;p15"/>
            <p:cNvSpPr txBox="1"/>
            <p:nvPr/>
          </p:nvSpPr>
          <p:spPr>
            <a:xfrm>
              <a:off x="6696488" y="3020450"/>
              <a:ext cx="2124000" cy="128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600"/>
                </a:spcAft>
                <a:buNone/>
              </a:pPr>
              <a:r>
                <a:t/>
              </a:r>
              <a:endParaRPr b="1" sz="800">
                <a:latin typeface="Roboto"/>
                <a:ea typeface="Roboto"/>
                <a:cs typeface="Roboto"/>
                <a:sym typeface="Roboto"/>
              </a:endParaRPr>
            </a:p>
          </p:txBody>
        </p:sp>
        <p:cxnSp>
          <p:nvCxnSpPr>
            <p:cNvPr id="94" name="Google Shape;94;p15"/>
            <p:cNvCxnSpPr>
              <a:endCxn id="93" idx="1"/>
            </p:cNvCxnSpPr>
            <p:nvPr/>
          </p:nvCxnSpPr>
          <p:spPr>
            <a:xfrm>
              <a:off x="5643188" y="3662300"/>
              <a:ext cx="1053300" cy="3000"/>
            </a:xfrm>
            <a:prstGeom prst="straightConnector1">
              <a:avLst/>
            </a:prstGeom>
            <a:noFill/>
            <a:ln cap="flat" cmpd="sng" w="9525">
              <a:solidFill>
                <a:srgbClr val="B02C20"/>
              </a:solidFill>
              <a:prstDash val="solid"/>
              <a:round/>
              <a:headEnd len="sm" w="sm" type="none"/>
              <a:tailEnd len="med" w="med" type="oval"/>
            </a:ln>
          </p:spPr>
        </p:cxnSp>
      </p:grpSp>
      <p:pic>
        <p:nvPicPr>
          <p:cNvPr id="95" name="Google Shape;95;p15"/>
          <p:cNvPicPr preferRelativeResize="0"/>
          <p:nvPr/>
        </p:nvPicPr>
        <p:blipFill rotWithShape="1">
          <a:blip r:embed="rId3">
            <a:alphaModFix/>
          </a:blip>
          <a:srcRect b="38072" l="0" r="0" t="0"/>
          <a:stretch/>
        </p:blipFill>
        <p:spPr>
          <a:xfrm>
            <a:off x="163975" y="1152475"/>
            <a:ext cx="8668324" cy="3776099"/>
          </a:xfrm>
          <a:prstGeom prst="rect">
            <a:avLst/>
          </a:prstGeom>
          <a:noFill/>
          <a:ln>
            <a:noFill/>
          </a:ln>
        </p:spPr>
      </p:pic>
      <p:pic>
        <p:nvPicPr>
          <p:cNvPr id="96" name="Google Shape;96;p15"/>
          <p:cNvPicPr preferRelativeResize="0"/>
          <p:nvPr/>
        </p:nvPicPr>
        <p:blipFill rotWithShape="1">
          <a:blip r:embed="rId4">
            <a:alphaModFix/>
          </a:blip>
          <a:srcRect b="16477" l="0" r="0" t="17055"/>
          <a:stretch/>
        </p:blipFill>
        <p:spPr>
          <a:xfrm>
            <a:off x="3923550" y="238538"/>
            <a:ext cx="3676650" cy="683725"/>
          </a:xfrm>
          <a:prstGeom prst="rect">
            <a:avLst/>
          </a:prstGeom>
          <a:noFill/>
          <a:ln>
            <a:noFill/>
          </a:ln>
        </p:spPr>
      </p:pic>
      <p:sp>
        <p:nvSpPr>
          <p:cNvPr id="97" name="Google Shape;97;p15"/>
          <p:cNvSpPr txBox="1"/>
          <p:nvPr>
            <p:ph type="title"/>
          </p:nvPr>
        </p:nvSpPr>
        <p:spPr>
          <a:xfrm>
            <a:off x="1353425" y="282663"/>
            <a:ext cx="2733600" cy="59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500">
                <a:solidFill>
                  <a:srgbClr val="EC111A"/>
                </a:solidFill>
                <a:latin typeface="Arial"/>
                <a:ea typeface="Arial"/>
                <a:cs typeface="Arial"/>
                <a:sym typeface="Arial"/>
              </a:rPr>
              <a:t>Introducing</a:t>
            </a:r>
            <a:endParaRPr sz="3500">
              <a:solidFill>
                <a:srgbClr val="EC111A"/>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6"/>
          <p:cNvSpPr txBox="1"/>
          <p:nvPr>
            <p:ph type="title"/>
          </p:nvPr>
        </p:nvSpPr>
        <p:spPr>
          <a:xfrm>
            <a:off x="311700" y="308575"/>
            <a:ext cx="8520600" cy="62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User Interface Demo</a:t>
            </a:r>
            <a:endParaRPr/>
          </a:p>
        </p:txBody>
      </p:sp>
      <p:pic>
        <p:nvPicPr>
          <p:cNvPr id="103" name="Google Shape;103;p16"/>
          <p:cNvPicPr preferRelativeResize="0"/>
          <p:nvPr/>
        </p:nvPicPr>
        <p:blipFill rotWithShape="1">
          <a:blip r:embed="rId3">
            <a:alphaModFix/>
          </a:blip>
          <a:srcRect b="11488" l="0" r="-15460" t="-15460"/>
          <a:stretch/>
        </p:blipFill>
        <p:spPr>
          <a:xfrm>
            <a:off x="7830850" y="-15100"/>
            <a:ext cx="1313152" cy="1273450"/>
          </a:xfrm>
          <a:prstGeom prst="rect">
            <a:avLst/>
          </a:prstGeom>
          <a:noFill/>
          <a:ln>
            <a:noFill/>
          </a:ln>
        </p:spPr>
      </p:pic>
      <p:cxnSp>
        <p:nvCxnSpPr>
          <p:cNvPr id="104" name="Google Shape;104;p16"/>
          <p:cNvCxnSpPr>
            <a:stCxn id="105" idx="2"/>
            <a:endCxn id="106" idx="1"/>
          </p:cNvCxnSpPr>
          <p:nvPr/>
        </p:nvCxnSpPr>
        <p:spPr>
          <a:xfrm>
            <a:off x="6417802" y="4058550"/>
            <a:ext cx="314100" cy="600"/>
          </a:xfrm>
          <a:prstGeom prst="bentConnector3">
            <a:avLst>
              <a:gd fmla="val 50000" name="adj1"/>
            </a:avLst>
          </a:prstGeom>
          <a:noFill/>
          <a:ln cap="flat" cmpd="sng" w="76200">
            <a:solidFill>
              <a:srgbClr val="C2C2C2"/>
            </a:solidFill>
            <a:prstDash val="solid"/>
            <a:round/>
            <a:headEnd len="sm" w="sm" type="none"/>
            <a:tailEnd len="sm" w="sm" type="none"/>
          </a:ln>
        </p:spPr>
      </p:cxnSp>
      <p:sp>
        <p:nvSpPr>
          <p:cNvPr id="105" name="Google Shape;105;p16"/>
          <p:cNvSpPr/>
          <p:nvPr/>
        </p:nvSpPr>
        <p:spPr>
          <a:xfrm rot="-5400000">
            <a:off x="5555752" y="3901050"/>
            <a:ext cx="1409100" cy="315000"/>
          </a:xfrm>
          <a:prstGeom prst="roundRect">
            <a:avLst>
              <a:gd fmla="val 16667" name="adj"/>
            </a:avLst>
          </a:prstGeom>
          <a:solidFill>
            <a:srgbClr val="802017"/>
          </a:solidFill>
          <a:ln cap="flat" cmpd="sng" w="9525">
            <a:solidFill>
              <a:srgbClr val="80201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Roboto"/>
                <a:ea typeface="Roboto"/>
                <a:cs typeface="Roboto"/>
                <a:sym typeface="Roboto"/>
              </a:rPr>
              <a:t>Welcome/Start Page</a:t>
            </a:r>
            <a:endParaRPr sz="1100">
              <a:solidFill>
                <a:srgbClr val="FFFFFF"/>
              </a:solidFill>
              <a:latin typeface="Roboto"/>
              <a:ea typeface="Roboto"/>
              <a:cs typeface="Roboto"/>
              <a:sym typeface="Roboto"/>
            </a:endParaRPr>
          </a:p>
        </p:txBody>
      </p:sp>
      <p:cxnSp>
        <p:nvCxnSpPr>
          <p:cNvPr id="107" name="Google Shape;107;p16"/>
          <p:cNvCxnSpPr>
            <a:stCxn id="108" idx="2"/>
            <a:endCxn id="109" idx="1"/>
          </p:cNvCxnSpPr>
          <p:nvPr/>
        </p:nvCxnSpPr>
        <p:spPr>
          <a:xfrm>
            <a:off x="6425302" y="2219325"/>
            <a:ext cx="291900" cy="600"/>
          </a:xfrm>
          <a:prstGeom prst="bentConnector3">
            <a:avLst>
              <a:gd fmla="val 49989" name="adj1"/>
            </a:avLst>
          </a:prstGeom>
          <a:noFill/>
          <a:ln cap="flat" cmpd="sng" w="76200">
            <a:solidFill>
              <a:srgbClr val="C2C2C2"/>
            </a:solidFill>
            <a:prstDash val="solid"/>
            <a:round/>
            <a:headEnd len="sm" w="sm" type="none"/>
            <a:tailEnd len="sm" w="sm" type="none"/>
          </a:ln>
        </p:spPr>
      </p:cxnSp>
      <p:sp>
        <p:nvSpPr>
          <p:cNvPr id="108" name="Google Shape;108;p16"/>
          <p:cNvSpPr/>
          <p:nvPr/>
        </p:nvSpPr>
        <p:spPr>
          <a:xfrm rot="-5400000">
            <a:off x="5545852" y="2058075"/>
            <a:ext cx="1436400" cy="322500"/>
          </a:xfrm>
          <a:prstGeom prst="roundRect">
            <a:avLst>
              <a:gd fmla="val 16667" name="adj"/>
            </a:avLst>
          </a:prstGeom>
          <a:solidFill>
            <a:srgbClr val="802017"/>
          </a:solidFill>
          <a:ln cap="flat" cmpd="sng" w="9525">
            <a:solidFill>
              <a:srgbClr val="80201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Roboto"/>
                <a:ea typeface="Roboto"/>
                <a:cs typeface="Roboto"/>
                <a:sym typeface="Roboto"/>
              </a:rPr>
              <a:t>Welcome/Start  Page</a:t>
            </a:r>
            <a:endParaRPr sz="1100">
              <a:solidFill>
                <a:srgbClr val="FFFFFF"/>
              </a:solidFill>
              <a:latin typeface="Roboto"/>
              <a:ea typeface="Roboto"/>
              <a:cs typeface="Roboto"/>
              <a:sym typeface="Roboto"/>
            </a:endParaRPr>
          </a:p>
        </p:txBody>
      </p:sp>
      <p:sp>
        <p:nvSpPr>
          <p:cNvPr id="109" name="Google Shape;109;p16"/>
          <p:cNvSpPr/>
          <p:nvPr/>
        </p:nvSpPr>
        <p:spPr>
          <a:xfrm>
            <a:off x="6717139" y="1902294"/>
            <a:ext cx="1032300" cy="633900"/>
          </a:xfrm>
          <a:prstGeom prst="roundRect">
            <a:avLst>
              <a:gd fmla="val 16667" name="adj"/>
            </a:avLst>
          </a:prstGeom>
          <a:solidFill>
            <a:srgbClr val="B02C20"/>
          </a:solidFill>
          <a:ln cap="flat" cmpd="sng" w="9525">
            <a:solidFill>
              <a:srgbClr val="B02C2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Roboto"/>
                <a:ea typeface="Roboto"/>
                <a:cs typeface="Roboto"/>
                <a:sym typeface="Roboto"/>
              </a:rPr>
              <a:t>Question on feature familiarity</a:t>
            </a:r>
            <a:endParaRPr sz="1100">
              <a:solidFill>
                <a:srgbClr val="FFFFFF"/>
              </a:solidFill>
              <a:latin typeface="Roboto"/>
              <a:ea typeface="Roboto"/>
              <a:cs typeface="Roboto"/>
              <a:sym typeface="Roboto"/>
            </a:endParaRPr>
          </a:p>
        </p:txBody>
      </p:sp>
      <p:sp>
        <p:nvSpPr>
          <p:cNvPr id="110" name="Google Shape;110;p16"/>
          <p:cNvSpPr/>
          <p:nvPr/>
        </p:nvSpPr>
        <p:spPr>
          <a:xfrm>
            <a:off x="7897675" y="2024550"/>
            <a:ext cx="1101000" cy="390000"/>
          </a:xfrm>
          <a:prstGeom prst="roundRect">
            <a:avLst>
              <a:gd fmla="val 16667" name="adj"/>
            </a:avLst>
          </a:prstGeom>
          <a:solidFill>
            <a:srgbClr val="D83829"/>
          </a:solidFill>
          <a:ln cap="flat" cmpd="sng" w="9525">
            <a:solidFill>
              <a:srgbClr val="D8382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Roboto"/>
                <a:ea typeface="Roboto"/>
                <a:cs typeface="Roboto"/>
                <a:sym typeface="Roboto"/>
              </a:rPr>
              <a:t>Instructions</a:t>
            </a:r>
            <a:endParaRPr sz="1100">
              <a:solidFill>
                <a:srgbClr val="FFFFFF"/>
              </a:solidFill>
              <a:latin typeface="Roboto"/>
              <a:ea typeface="Roboto"/>
              <a:cs typeface="Roboto"/>
              <a:sym typeface="Roboto"/>
            </a:endParaRPr>
          </a:p>
        </p:txBody>
      </p:sp>
      <p:cxnSp>
        <p:nvCxnSpPr>
          <p:cNvPr id="111" name="Google Shape;111;p16"/>
          <p:cNvCxnSpPr>
            <a:stCxn id="109" idx="3"/>
            <a:endCxn id="110" idx="1"/>
          </p:cNvCxnSpPr>
          <p:nvPr/>
        </p:nvCxnSpPr>
        <p:spPr>
          <a:xfrm>
            <a:off x="7749439" y="2219244"/>
            <a:ext cx="148200" cy="600"/>
          </a:xfrm>
          <a:prstGeom prst="bentConnector3">
            <a:avLst>
              <a:gd fmla="val 50012" name="adj1"/>
            </a:avLst>
          </a:prstGeom>
          <a:noFill/>
          <a:ln cap="flat" cmpd="sng" w="76200">
            <a:solidFill>
              <a:srgbClr val="C2C2C2"/>
            </a:solidFill>
            <a:prstDash val="solid"/>
            <a:round/>
            <a:headEnd len="sm" w="sm" type="none"/>
            <a:tailEnd len="sm" w="sm" type="none"/>
          </a:ln>
        </p:spPr>
      </p:cxnSp>
      <p:sp>
        <p:nvSpPr>
          <p:cNvPr id="112" name="Google Shape;112;p16"/>
          <p:cNvSpPr txBox="1"/>
          <p:nvPr/>
        </p:nvSpPr>
        <p:spPr>
          <a:xfrm>
            <a:off x="5069250" y="1911825"/>
            <a:ext cx="11010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Lato"/>
                <a:ea typeface="Lato"/>
                <a:cs typeface="Lato"/>
                <a:sym typeface="Lato"/>
              </a:rPr>
              <a:t>User Journey</a:t>
            </a:r>
            <a:endParaRPr b="1">
              <a:latin typeface="Lato"/>
              <a:ea typeface="Lato"/>
              <a:cs typeface="Lato"/>
              <a:sym typeface="Lato"/>
            </a:endParaRPr>
          </a:p>
        </p:txBody>
      </p:sp>
      <p:sp>
        <p:nvSpPr>
          <p:cNvPr id="113" name="Google Shape;113;p16"/>
          <p:cNvSpPr txBox="1"/>
          <p:nvPr/>
        </p:nvSpPr>
        <p:spPr>
          <a:xfrm>
            <a:off x="4963200" y="3751050"/>
            <a:ext cx="1313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latin typeface="Lato"/>
                <a:ea typeface="Lato"/>
                <a:cs typeface="Lato"/>
                <a:sym typeface="Lato"/>
              </a:rPr>
              <a:t>App Workflow</a:t>
            </a:r>
            <a:endParaRPr b="1">
              <a:latin typeface="Lato"/>
              <a:ea typeface="Lato"/>
              <a:cs typeface="Lato"/>
              <a:sym typeface="Lato"/>
            </a:endParaRPr>
          </a:p>
        </p:txBody>
      </p:sp>
      <p:sp>
        <p:nvSpPr>
          <p:cNvPr id="114" name="Google Shape;114;p16"/>
          <p:cNvSpPr/>
          <p:nvPr/>
        </p:nvSpPr>
        <p:spPr>
          <a:xfrm>
            <a:off x="6588025" y="3712782"/>
            <a:ext cx="1032300" cy="633900"/>
          </a:xfrm>
          <a:prstGeom prst="roundRect">
            <a:avLst>
              <a:gd fmla="val 16667" name="adj"/>
            </a:avLst>
          </a:prstGeom>
          <a:solidFill>
            <a:srgbClr val="B02C20"/>
          </a:solidFill>
          <a:ln cap="flat" cmpd="sng" w="9525">
            <a:solidFill>
              <a:srgbClr val="B02C2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Roboto"/>
                <a:ea typeface="Roboto"/>
                <a:cs typeface="Roboto"/>
                <a:sym typeface="Roboto"/>
              </a:rPr>
              <a:t>Question on feature familiarity</a:t>
            </a:r>
            <a:endParaRPr sz="1100">
              <a:solidFill>
                <a:srgbClr val="FFFFFF"/>
              </a:solidFill>
              <a:latin typeface="Roboto"/>
              <a:ea typeface="Roboto"/>
              <a:cs typeface="Roboto"/>
              <a:sym typeface="Roboto"/>
            </a:endParaRPr>
          </a:p>
        </p:txBody>
      </p:sp>
      <p:cxnSp>
        <p:nvCxnSpPr>
          <p:cNvPr id="115" name="Google Shape;115;p16"/>
          <p:cNvCxnSpPr>
            <a:stCxn id="114" idx="2"/>
            <a:endCxn id="116" idx="1"/>
          </p:cNvCxnSpPr>
          <p:nvPr/>
        </p:nvCxnSpPr>
        <p:spPr>
          <a:xfrm rot="5400000">
            <a:off x="6658225" y="4291032"/>
            <a:ext cx="390300" cy="501600"/>
          </a:xfrm>
          <a:prstGeom prst="bentConnector4">
            <a:avLst>
              <a:gd fmla="val 37381" name="adj1"/>
              <a:gd fmla="val 421" name="adj2"/>
            </a:avLst>
          </a:prstGeom>
          <a:noFill/>
          <a:ln cap="flat" cmpd="sng" w="76200">
            <a:solidFill>
              <a:srgbClr val="C2C2C2"/>
            </a:solidFill>
            <a:prstDash val="solid"/>
            <a:round/>
            <a:headEnd len="sm" w="sm" type="none"/>
            <a:tailEnd len="sm" w="sm" type="none"/>
          </a:ln>
        </p:spPr>
      </p:cxnSp>
      <p:sp>
        <p:nvSpPr>
          <p:cNvPr id="116" name="Google Shape;116;p16"/>
          <p:cNvSpPr/>
          <p:nvPr/>
        </p:nvSpPr>
        <p:spPr>
          <a:xfrm>
            <a:off x="6602692" y="4638289"/>
            <a:ext cx="1003200" cy="197100"/>
          </a:xfrm>
          <a:prstGeom prst="roundRect">
            <a:avLst>
              <a:gd fmla="val 16667" name="adj"/>
            </a:avLst>
          </a:prstGeom>
          <a:solidFill>
            <a:srgbClr val="D83829"/>
          </a:solidFill>
          <a:ln cap="flat" cmpd="sng" w="9525">
            <a:solidFill>
              <a:srgbClr val="D8382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Roboto"/>
                <a:ea typeface="Roboto"/>
                <a:cs typeface="Roboto"/>
                <a:sym typeface="Roboto"/>
              </a:rPr>
              <a:t>FAQ Page</a:t>
            </a:r>
            <a:endParaRPr sz="1100">
              <a:solidFill>
                <a:srgbClr val="FFFFFF"/>
              </a:solidFill>
              <a:latin typeface="Roboto"/>
              <a:ea typeface="Roboto"/>
              <a:cs typeface="Roboto"/>
              <a:sym typeface="Roboto"/>
            </a:endParaRPr>
          </a:p>
        </p:txBody>
      </p:sp>
      <p:sp>
        <p:nvSpPr>
          <p:cNvPr id="117" name="Google Shape;117;p16"/>
          <p:cNvSpPr txBox="1"/>
          <p:nvPr/>
        </p:nvSpPr>
        <p:spPr>
          <a:xfrm>
            <a:off x="7104171" y="4302225"/>
            <a:ext cx="7545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Lato"/>
                <a:ea typeface="Lato"/>
                <a:cs typeface="Lato"/>
                <a:sym typeface="Lato"/>
              </a:rPr>
              <a:t>No</a:t>
            </a:r>
            <a:endParaRPr sz="1100">
              <a:latin typeface="Lato"/>
              <a:ea typeface="Lato"/>
              <a:cs typeface="Lato"/>
              <a:sym typeface="Lato"/>
            </a:endParaRPr>
          </a:p>
        </p:txBody>
      </p:sp>
      <p:sp>
        <p:nvSpPr>
          <p:cNvPr id="118" name="Google Shape;118;p16"/>
          <p:cNvSpPr txBox="1"/>
          <p:nvPr/>
        </p:nvSpPr>
        <p:spPr>
          <a:xfrm>
            <a:off x="7572751" y="3751050"/>
            <a:ext cx="5016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Lato"/>
                <a:ea typeface="Lato"/>
                <a:cs typeface="Lato"/>
                <a:sym typeface="Lato"/>
              </a:rPr>
              <a:t>Yes</a:t>
            </a:r>
            <a:endParaRPr sz="1100">
              <a:latin typeface="Lato"/>
              <a:ea typeface="Lato"/>
              <a:cs typeface="Lato"/>
              <a:sym typeface="Lato"/>
            </a:endParaRPr>
          </a:p>
        </p:txBody>
      </p:sp>
      <p:cxnSp>
        <p:nvCxnSpPr>
          <p:cNvPr id="119" name="Google Shape;119;p16"/>
          <p:cNvCxnSpPr/>
          <p:nvPr/>
        </p:nvCxnSpPr>
        <p:spPr>
          <a:xfrm>
            <a:off x="7620436" y="4029458"/>
            <a:ext cx="314100" cy="600"/>
          </a:xfrm>
          <a:prstGeom prst="bentConnector3">
            <a:avLst>
              <a:gd fmla="val 41633" name="adj1"/>
            </a:avLst>
          </a:prstGeom>
          <a:noFill/>
          <a:ln cap="flat" cmpd="sng" w="76200">
            <a:solidFill>
              <a:srgbClr val="C2C2C2"/>
            </a:solidFill>
            <a:prstDash val="solid"/>
            <a:round/>
            <a:headEnd len="sm" w="sm" type="none"/>
            <a:tailEnd len="sm" w="sm" type="none"/>
          </a:ln>
        </p:spPr>
      </p:cxnSp>
      <p:sp>
        <p:nvSpPr>
          <p:cNvPr id="120" name="Google Shape;120;p16"/>
          <p:cNvSpPr/>
          <p:nvPr/>
        </p:nvSpPr>
        <p:spPr>
          <a:xfrm>
            <a:off x="7932038" y="3864128"/>
            <a:ext cx="1003200" cy="311400"/>
          </a:xfrm>
          <a:prstGeom prst="roundRect">
            <a:avLst>
              <a:gd fmla="val 2361" name="adj"/>
            </a:avLst>
          </a:prstGeom>
          <a:solidFill>
            <a:srgbClr val="D83829"/>
          </a:solidFill>
          <a:ln cap="flat" cmpd="sng" w="9525">
            <a:solidFill>
              <a:srgbClr val="D8382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rgbClr val="FFFFFF"/>
                </a:solidFill>
                <a:latin typeface="Roboto"/>
                <a:ea typeface="Roboto"/>
                <a:cs typeface="Roboto"/>
                <a:sym typeface="Roboto"/>
              </a:rPr>
              <a:t>Resource Page</a:t>
            </a:r>
            <a:endParaRPr sz="1100">
              <a:solidFill>
                <a:srgbClr val="FFFFFF"/>
              </a:solidFill>
              <a:latin typeface="Roboto"/>
              <a:ea typeface="Roboto"/>
              <a:cs typeface="Roboto"/>
              <a:sym typeface="Roboto"/>
            </a:endParaRPr>
          </a:p>
        </p:txBody>
      </p:sp>
      <p:pic>
        <p:nvPicPr>
          <p:cNvPr id="121" name="Google Shape;121;p16"/>
          <p:cNvPicPr preferRelativeResize="0"/>
          <p:nvPr/>
        </p:nvPicPr>
        <p:blipFill>
          <a:blip r:embed="rId4">
            <a:alphaModFix/>
          </a:blip>
          <a:stretch>
            <a:fillRect/>
          </a:stretch>
        </p:blipFill>
        <p:spPr>
          <a:xfrm>
            <a:off x="73175" y="1307675"/>
            <a:ext cx="4996076" cy="35277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7"/>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TECH STACK &amp; HOW IT WORKS</a:t>
            </a:r>
            <a:endParaRPr/>
          </a:p>
        </p:txBody>
      </p:sp>
      <p:sp>
        <p:nvSpPr>
          <p:cNvPr id="127" name="Google Shape;127;p17"/>
          <p:cNvSpPr txBox="1"/>
          <p:nvPr>
            <p:ph idx="1" type="body"/>
          </p:nvPr>
        </p:nvSpPr>
        <p:spPr>
          <a:xfrm>
            <a:off x="5475075" y="1288163"/>
            <a:ext cx="4164900" cy="165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t>
            </a:r>
            <a:endParaRPr/>
          </a:p>
          <a:p>
            <a:pPr indent="0" lvl="0" marL="0" rtl="0" algn="l">
              <a:spcBef>
                <a:spcPts val="1600"/>
              </a:spcBef>
              <a:spcAft>
                <a:spcPts val="1600"/>
              </a:spcAft>
              <a:buNone/>
            </a:pPr>
            <a:r>
              <a:t/>
            </a:r>
            <a:endParaRPr/>
          </a:p>
        </p:txBody>
      </p:sp>
      <p:cxnSp>
        <p:nvCxnSpPr>
          <p:cNvPr id="128" name="Google Shape;128;p17"/>
          <p:cNvCxnSpPr>
            <a:stCxn id="129" idx="2"/>
            <a:endCxn id="130" idx="0"/>
          </p:cNvCxnSpPr>
          <p:nvPr/>
        </p:nvCxnSpPr>
        <p:spPr>
          <a:xfrm flipH="1" rot="-5400000">
            <a:off x="7407225" y="1329225"/>
            <a:ext cx="300600" cy="898800"/>
          </a:xfrm>
          <a:prstGeom prst="bentConnector3">
            <a:avLst>
              <a:gd fmla="val 49978" name="adj1"/>
            </a:avLst>
          </a:prstGeom>
          <a:noFill/>
          <a:ln cap="flat" cmpd="sng" w="9525">
            <a:solidFill>
              <a:srgbClr val="802017"/>
            </a:solidFill>
            <a:prstDash val="solid"/>
            <a:round/>
            <a:headEnd len="med" w="med" type="diamond"/>
            <a:tailEnd len="med" w="med" type="diamond"/>
          </a:ln>
        </p:spPr>
      </p:cxnSp>
      <p:cxnSp>
        <p:nvCxnSpPr>
          <p:cNvPr id="131" name="Google Shape;131;p17"/>
          <p:cNvCxnSpPr>
            <a:stCxn id="132" idx="2"/>
            <a:endCxn id="133" idx="0"/>
          </p:cNvCxnSpPr>
          <p:nvPr/>
        </p:nvCxnSpPr>
        <p:spPr>
          <a:xfrm flipH="1" rot="-5400000">
            <a:off x="5935263" y="2165598"/>
            <a:ext cx="372000" cy="511200"/>
          </a:xfrm>
          <a:prstGeom prst="bentConnector3">
            <a:avLst>
              <a:gd fmla="val 50000" name="adj1"/>
            </a:avLst>
          </a:prstGeom>
          <a:noFill/>
          <a:ln cap="flat" cmpd="sng" w="9525">
            <a:solidFill>
              <a:srgbClr val="A72A1E"/>
            </a:solidFill>
            <a:prstDash val="solid"/>
            <a:round/>
            <a:headEnd len="med" w="med" type="diamond"/>
            <a:tailEnd len="med" w="med" type="diamond"/>
          </a:ln>
        </p:spPr>
      </p:cxnSp>
      <p:cxnSp>
        <p:nvCxnSpPr>
          <p:cNvPr id="134" name="Google Shape;134;p17"/>
          <p:cNvCxnSpPr>
            <a:stCxn id="135" idx="0"/>
            <a:endCxn id="132" idx="2"/>
          </p:cNvCxnSpPr>
          <p:nvPr/>
        </p:nvCxnSpPr>
        <p:spPr>
          <a:xfrm rot="-5400000">
            <a:off x="5424113" y="2165687"/>
            <a:ext cx="372000" cy="511200"/>
          </a:xfrm>
          <a:prstGeom prst="bentConnector3">
            <a:avLst>
              <a:gd fmla="val 50000" name="adj1"/>
            </a:avLst>
          </a:prstGeom>
          <a:noFill/>
          <a:ln cap="flat" cmpd="sng" w="9525">
            <a:solidFill>
              <a:srgbClr val="A72A1E"/>
            </a:solidFill>
            <a:prstDash val="solid"/>
            <a:round/>
            <a:headEnd len="med" w="med" type="diamond"/>
            <a:tailEnd len="med" w="med" type="diamond"/>
          </a:ln>
        </p:spPr>
      </p:cxnSp>
      <p:cxnSp>
        <p:nvCxnSpPr>
          <p:cNvPr id="136" name="Google Shape;136;p17"/>
          <p:cNvCxnSpPr>
            <a:stCxn id="130" idx="2"/>
            <a:endCxn id="137" idx="0"/>
          </p:cNvCxnSpPr>
          <p:nvPr/>
        </p:nvCxnSpPr>
        <p:spPr>
          <a:xfrm flipH="1" rot="-5400000">
            <a:off x="8076375" y="2165598"/>
            <a:ext cx="372000" cy="511200"/>
          </a:xfrm>
          <a:prstGeom prst="bentConnector3">
            <a:avLst>
              <a:gd fmla="val 50000" name="adj1"/>
            </a:avLst>
          </a:prstGeom>
          <a:noFill/>
          <a:ln cap="flat" cmpd="sng" w="9525">
            <a:solidFill>
              <a:srgbClr val="A72A1E"/>
            </a:solidFill>
            <a:prstDash val="solid"/>
            <a:round/>
            <a:headEnd len="med" w="med" type="diamond"/>
            <a:tailEnd len="med" w="med" type="diamond"/>
          </a:ln>
        </p:spPr>
      </p:cxnSp>
      <p:cxnSp>
        <p:nvCxnSpPr>
          <p:cNvPr id="138" name="Google Shape;138;p17"/>
          <p:cNvCxnSpPr>
            <a:stCxn id="139" idx="0"/>
            <a:endCxn id="130" idx="2"/>
          </p:cNvCxnSpPr>
          <p:nvPr/>
        </p:nvCxnSpPr>
        <p:spPr>
          <a:xfrm rot="-5400000">
            <a:off x="7565226" y="2165687"/>
            <a:ext cx="372000" cy="511200"/>
          </a:xfrm>
          <a:prstGeom prst="bentConnector3">
            <a:avLst>
              <a:gd fmla="val 50000" name="adj1"/>
            </a:avLst>
          </a:prstGeom>
          <a:noFill/>
          <a:ln cap="flat" cmpd="sng" w="9525">
            <a:solidFill>
              <a:srgbClr val="A72A1E"/>
            </a:solidFill>
            <a:prstDash val="solid"/>
            <a:round/>
            <a:headEnd len="med" w="med" type="diamond"/>
            <a:tailEnd len="med" w="med" type="diamond"/>
          </a:ln>
        </p:spPr>
      </p:cxnSp>
      <p:cxnSp>
        <p:nvCxnSpPr>
          <p:cNvPr id="140" name="Google Shape;140;p17"/>
          <p:cNvCxnSpPr>
            <a:stCxn id="132" idx="0"/>
            <a:endCxn id="129" idx="2"/>
          </p:cNvCxnSpPr>
          <p:nvPr/>
        </p:nvCxnSpPr>
        <p:spPr>
          <a:xfrm rot="-5400000">
            <a:off x="6336663" y="1157298"/>
            <a:ext cx="300600" cy="1242600"/>
          </a:xfrm>
          <a:prstGeom prst="bentConnector3">
            <a:avLst>
              <a:gd fmla="val 49978" name="adj1"/>
            </a:avLst>
          </a:prstGeom>
          <a:noFill/>
          <a:ln cap="flat" cmpd="sng" w="9525">
            <a:solidFill>
              <a:srgbClr val="802017"/>
            </a:solidFill>
            <a:prstDash val="solid"/>
            <a:round/>
            <a:headEnd len="med" w="med" type="diamond"/>
            <a:tailEnd len="med" w="med" type="diamond"/>
          </a:ln>
        </p:spPr>
      </p:cxnSp>
      <p:sp>
        <p:nvSpPr>
          <p:cNvPr id="129" name="Google Shape;129;p17"/>
          <p:cNvSpPr txBox="1"/>
          <p:nvPr/>
        </p:nvSpPr>
        <p:spPr>
          <a:xfrm>
            <a:off x="6471225" y="1322025"/>
            <a:ext cx="1273800" cy="30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A72A1E"/>
                </a:solidFill>
                <a:latin typeface="Roboto"/>
                <a:ea typeface="Roboto"/>
                <a:cs typeface="Roboto"/>
                <a:sym typeface="Roboto"/>
              </a:rPr>
              <a:t>Chrome Extension</a:t>
            </a:r>
            <a:endParaRPr b="1" sz="1000">
              <a:solidFill>
                <a:srgbClr val="A72A1E"/>
              </a:solidFill>
              <a:latin typeface="Roboto"/>
              <a:ea typeface="Roboto"/>
              <a:cs typeface="Roboto"/>
              <a:sym typeface="Roboto"/>
            </a:endParaRPr>
          </a:p>
        </p:txBody>
      </p:sp>
      <p:sp>
        <p:nvSpPr>
          <p:cNvPr id="132" name="Google Shape;132;p17"/>
          <p:cNvSpPr txBox="1"/>
          <p:nvPr/>
        </p:nvSpPr>
        <p:spPr>
          <a:xfrm>
            <a:off x="5400663" y="1928898"/>
            <a:ext cx="930000" cy="30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A72A1E"/>
                </a:solidFill>
                <a:latin typeface="Roboto"/>
                <a:ea typeface="Roboto"/>
                <a:cs typeface="Roboto"/>
                <a:sym typeface="Roboto"/>
              </a:rPr>
              <a:t>Frontend</a:t>
            </a:r>
            <a:endParaRPr b="1" sz="1000">
              <a:solidFill>
                <a:srgbClr val="A72A1E"/>
              </a:solidFill>
              <a:latin typeface="Roboto"/>
              <a:ea typeface="Roboto"/>
              <a:cs typeface="Roboto"/>
              <a:sym typeface="Roboto"/>
            </a:endParaRPr>
          </a:p>
        </p:txBody>
      </p:sp>
      <p:sp>
        <p:nvSpPr>
          <p:cNvPr id="130" name="Google Shape;130;p17"/>
          <p:cNvSpPr txBox="1"/>
          <p:nvPr/>
        </p:nvSpPr>
        <p:spPr>
          <a:xfrm>
            <a:off x="7541775" y="1928898"/>
            <a:ext cx="930000" cy="30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A72A1E"/>
                </a:solidFill>
                <a:latin typeface="Roboto"/>
                <a:ea typeface="Roboto"/>
                <a:cs typeface="Roboto"/>
                <a:sym typeface="Roboto"/>
              </a:rPr>
              <a:t>Backend</a:t>
            </a:r>
            <a:endParaRPr b="1" sz="1000">
              <a:solidFill>
                <a:srgbClr val="A72A1E"/>
              </a:solidFill>
              <a:latin typeface="Roboto"/>
              <a:ea typeface="Roboto"/>
              <a:cs typeface="Roboto"/>
              <a:sym typeface="Roboto"/>
            </a:endParaRPr>
          </a:p>
        </p:txBody>
      </p:sp>
      <p:sp>
        <p:nvSpPr>
          <p:cNvPr id="137" name="Google Shape;137;p17"/>
          <p:cNvSpPr txBox="1"/>
          <p:nvPr/>
        </p:nvSpPr>
        <p:spPr>
          <a:xfrm>
            <a:off x="8052924" y="2607287"/>
            <a:ext cx="930000" cy="30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A72A1E"/>
                </a:solidFill>
                <a:latin typeface="Roboto"/>
                <a:ea typeface="Roboto"/>
                <a:cs typeface="Roboto"/>
                <a:sym typeface="Roboto"/>
              </a:rPr>
              <a:t>Javascript</a:t>
            </a:r>
            <a:endParaRPr b="1" sz="1000">
              <a:solidFill>
                <a:srgbClr val="A72A1E"/>
              </a:solidFill>
              <a:latin typeface="Roboto"/>
              <a:ea typeface="Roboto"/>
              <a:cs typeface="Roboto"/>
              <a:sym typeface="Roboto"/>
            </a:endParaRPr>
          </a:p>
        </p:txBody>
      </p:sp>
      <p:sp>
        <p:nvSpPr>
          <p:cNvPr id="139" name="Google Shape;139;p17"/>
          <p:cNvSpPr txBox="1"/>
          <p:nvPr/>
        </p:nvSpPr>
        <p:spPr>
          <a:xfrm>
            <a:off x="7030626" y="2607287"/>
            <a:ext cx="930000" cy="30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A72A1E"/>
                </a:solidFill>
                <a:latin typeface="Roboto"/>
                <a:ea typeface="Roboto"/>
                <a:cs typeface="Roboto"/>
                <a:sym typeface="Roboto"/>
              </a:rPr>
              <a:t>Python</a:t>
            </a:r>
            <a:endParaRPr b="1" sz="1000">
              <a:solidFill>
                <a:srgbClr val="A72A1E"/>
              </a:solidFill>
              <a:latin typeface="Roboto"/>
              <a:ea typeface="Roboto"/>
              <a:cs typeface="Roboto"/>
              <a:sym typeface="Roboto"/>
            </a:endParaRPr>
          </a:p>
        </p:txBody>
      </p:sp>
      <p:sp>
        <p:nvSpPr>
          <p:cNvPr id="133" name="Google Shape;133;p17"/>
          <p:cNvSpPr txBox="1"/>
          <p:nvPr/>
        </p:nvSpPr>
        <p:spPr>
          <a:xfrm>
            <a:off x="5911812" y="2607287"/>
            <a:ext cx="930000" cy="30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A72A1E"/>
                </a:solidFill>
                <a:latin typeface="Roboto"/>
                <a:ea typeface="Roboto"/>
                <a:cs typeface="Roboto"/>
                <a:sym typeface="Roboto"/>
              </a:rPr>
              <a:t>Chrome.js</a:t>
            </a:r>
            <a:endParaRPr b="1" sz="1000">
              <a:solidFill>
                <a:srgbClr val="A72A1E"/>
              </a:solidFill>
              <a:latin typeface="Roboto"/>
              <a:ea typeface="Roboto"/>
              <a:cs typeface="Roboto"/>
              <a:sym typeface="Roboto"/>
            </a:endParaRPr>
          </a:p>
        </p:txBody>
      </p:sp>
      <p:sp>
        <p:nvSpPr>
          <p:cNvPr id="135" name="Google Shape;135;p17"/>
          <p:cNvSpPr txBox="1"/>
          <p:nvPr/>
        </p:nvSpPr>
        <p:spPr>
          <a:xfrm>
            <a:off x="4889513" y="2607287"/>
            <a:ext cx="930000" cy="30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A72A1E"/>
                </a:solidFill>
                <a:latin typeface="Roboto"/>
                <a:ea typeface="Roboto"/>
                <a:cs typeface="Roboto"/>
                <a:sym typeface="Roboto"/>
              </a:rPr>
              <a:t>HTML/CSS</a:t>
            </a:r>
            <a:endParaRPr b="1" sz="1000">
              <a:solidFill>
                <a:srgbClr val="A72A1E"/>
              </a:solidFill>
              <a:latin typeface="Roboto"/>
              <a:ea typeface="Roboto"/>
              <a:cs typeface="Roboto"/>
              <a:sym typeface="Roboto"/>
            </a:endParaRPr>
          </a:p>
        </p:txBody>
      </p:sp>
      <p:grpSp>
        <p:nvGrpSpPr>
          <p:cNvPr id="141" name="Google Shape;141;p17"/>
          <p:cNvGrpSpPr/>
          <p:nvPr/>
        </p:nvGrpSpPr>
        <p:grpSpPr>
          <a:xfrm>
            <a:off x="6199170" y="3285667"/>
            <a:ext cx="1014887" cy="1144081"/>
            <a:chOff x="3071457" y="2013875"/>
            <a:chExt cx="1944600" cy="1569600"/>
          </a:xfrm>
        </p:grpSpPr>
        <p:sp>
          <p:nvSpPr>
            <p:cNvPr id="142" name="Google Shape;142;p17"/>
            <p:cNvSpPr/>
            <p:nvPr/>
          </p:nvSpPr>
          <p:spPr>
            <a:xfrm flipH="1" rot="10800000">
              <a:off x="3071457" y="2013875"/>
              <a:ext cx="1944600" cy="1569600"/>
            </a:xfrm>
            <a:prstGeom prst="round2DiagRect">
              <a:avLst>
                <a:gd fmla="val 0" name="adj1"/>
                <a:gd fmla="val 17764" name="adj2"/>
              </a:avLst>
            </a:prstGeom>
            <a:solidFill>
              <a:srgbClr val="B02C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7"/>
            <p:cNvSpPr txBox="1"/>
            <p:nvPr/>
          </p:nvSpPr>
          <p:spPr>
            <a:xfrm>
              <a:off x="3129004" y="2013989"/>
              <a:ext cx="738900" cy="35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rgbClr val="FFFFFF"/>
                  </a:solidFill>
                  <a:latin typeface="Roboto"/>
                  <a:ea typeface="Roboto"/>
                  <a:cs typeface="Roboto"/>
                  <a:sym typeface="Roboto"/>
                </a:rPr>
                <a:t>2.</a:t>
              </a:r>
              <a:endParaRPr b="1" sz="1100">
                <a:solidFill>
                  <a:srgbClr val="FFFFFF"/>
                </a:solidFill>
                <a:latin typeface="Roboto"/>
                <a:ea typeface="Roboto"/>
                <a:cs typeface="Roboto"/>
                <a:sym typeface="Roboto"/>
              </a:endParaRPr>
            </a:p>
          </p:txBody>
        </p:sp>
        <p:sp>
          <p:nvSpPr>
            <p:cNvPr id="144" name="Google Shape;144;p17"/>
            <p:cNvSpPr txBox="1"/>
            <p:nvPr/>
          </p:nvSpPr>
          <p:spPr>
            <a:xfrm>
              <a:off x="3128976" y="2252681"/>
              <a:ext cx="1794600" cy="1215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000">
                  <a:solidFill>
                    <a:srgbClr val="FFFFFF"/>
                  </a:solidFill>
                  <a:latin typeface="Roboto"/>
                  <a:ea typeface="Roboto"/>
                  <a:cs typeface="Roboto"/>
                  <a:sym typeface="Roboto"/>
                </a:rPr>
                <a:t>Cross-references content on banking service page user is on</a:t>
              </a:r>
              <a:endParaRPr sz="1000">
                <a:solidFill>
                  <a:srgbClr val="FFFFFF"/>
                </a:solidFill>
                <a:latin typeface="Roboto"/>
                <a:ea typeface="Roboto"/>
                <a:cs typeface="Roboto"/>
                <a:sym typeface="Roboto"/>
              </a:endParaRPr>
            </a:p>
          </p:txBody>
        </p:sp>
      </p:grpSp>
      <p:grpSp>
        <p:nvGrpSpPr>
          <p:cNvPr id="145" name="Google Shape;145;p17"/>
          <p:cNvGrpSpPr/>
          <p:nvPr/>
        </p:nvGrpSpPr>
        <p:grpSpPr>
          <a:xfrm>
            <a:off x="5184316" y="3285641"/>
            <a:ext cx="1014887" cy="1144081"/>
            <a:chOff x="1126863" y="2013875"/>
            <a:chExt cx="1944600" cy="1569600"/>
          </a:xfrm>
        </p:grpSpPr>
        <p:sp>
          <p:nvSpPr>
            <p:cNvPr id="146" name="Google Shape;146;p17"/>
            <p:cNvSpPr/>
            <p:nvPr/>
          </p:nvSpPr>
          <p:spPr>
            <a:xfrm>
              <a:off x="1126863" y="2013875"/>
              <a:ext cx="1944600" cy="1569600"/>
            </a:xfrm>
            <a:prstGeom prst="round2DiagRect">
              <a:avLst>
                <a:gd fmla="val 0" name="adj1"/>
                <a:gd fmla="val 17764" name="adj2"/>
              </a:avLst>
            </a:prstGeom>
            <a:solidFill>
              <a:srgbClr val="D838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7"/>
            <p:cNvSpPr txBox="1"/>
            <p:nvPr/>
          </p:nvSpPr>
          <p:spPr>
            <a:xfrm>
              <a:off x="1147069" y="2014037"/>
              <a:ext cx="1719900" cy="45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rgbClr val="FFFFFF"/>
                  </a:solidFill>
                  <a:latin typeface="Roboto"/>
                  <a:ea typeface="Roboto"/>
                  <a:cs typeface="Roboto"/>
                  <a:sym typeface="Roboto"/>
                </a:rPr>
                <a:t>1.</a:t>
              </a:r>
              <a:endParaRPr sz="1100">
                <a:solidFill>
                  <a:srgbClr val="FFFFFF"/>
                </a:solidFill>
                <a:latin typeface="Roboto"/>
                <a:ea typeface="Roboto"/>
                <a:cs typeface="Roboto"/>
                <a:sym typeface="Roboto"/>
              </a:endParaRPr>
            </a:p>
          </p:txBody>
        </p:sp>
        <p:sp>
          <p:nvSpPr>
            <p:cNvPr id="148" name="Google Shape;148;p17"/>
            <p:cNvSpPr txBox="1"/>
            <p:nvPr/>
          </p:nvSpPr>
          <p:spPr>
            <a:xfrm>
              <a:off x="1147048" y="2250271"/>
              <a:ext cx="1719900" cy="1096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000">
                  <a:solidFill>
                    <a:srgbClr val="FFFFFF"/>
                  </a:solidFill>
                  <a:latin typeface="Roboto"/>
                  <a:ea typeface="Roboto"/>
                  <a:cs typeface="Roboto"/>
                  <a:sym typeface="Roboto"/>
                </a:rPr>
                <a:t>EasyScotia uses Python to scrape existing Scotia FAQ page</a:t>
              </a:r>
              <a:endParaRPr sz="1000">
                <a:solidFill>
                  <a:srgbClr val="FFFFFF"/>
                </a:solidFill>
                <a:latin typeface="Roboto"/>
                <a:ea typeface="Roboto"/>
                <a:cs typeface="Roboto"/>
                <a:sym typeface="Roboto"/>
              </a:endParaRPr>
            </a:p>
          </p:txBody>
        </p:sp>
      </p:grpSp>
      <p:grpSp>
        <p:nvGrpSpPr>
          <p:cNvPr id="149" name="Google Shape;149;p17"/>
          <p:cNvGrpSpPr/>
          <p:nvPr/>
        </p:nvGrpSpPr>
        <p:grpSpPr>
          <a:xfrm>
            <a:off x="7195784" y="3285750"/>
            <a:ext cx="1566326" cy="1144082"/>
            <a:chOff x="5015938" y="2013903"/>
            <a:chExt cx="3001200" cy="1569601"/>
          </a:xfrm>
        </p:grpSpPr>
        <p:sp>
          <p:nvSpPr>
            <p:cNvPr id="150" name="Google Shape;150;p17"/>
            <p:cNvSpPr/>
            <p:nvPr/>
          </p:nvSpPr>
          <p:spPr>
            <a:xfrm>
              <a:off x="5015938" y="2013905"/>
              <a:ext cx="3001200" cy="1569600"/>
            </a:xfrm>
            <a:prstGeom prst="round2DiagRect">
              <a:avLst>
                <a:gd fmla="val 0" name="adj1"/>
                <a:gd fmla="val 17764" name="adj2"/>
              </a:avLst>
            </a:prstGeom>
            <a:solidFill>
              <a:srgbClr val="80201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1" name="Google Shape;151;p17"/>
            <p:cNvSpPr txBox="1"/>
            <p:nvPr/>
          </p:nvSpPr>
          <p:spPr>
            <a:xfrm>
              <a:off x="5149996" y="2013903"/>
              <a:ext cx="831600" cy="35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rgbClr val="FFFFFF"/>
                  </a:solidFill>
                  <a:latin typeface="Roboto"/>
                  <a:ea typeface="Roboto"/>
                  <a:cs typeface="Roboto"/>
                  <a:sym typeface="Roboto"/>
                </a:rPr>
                <a:t>3.</a:t>
              </a:r>
              <a:endParaRPr sz="1100">
                <a:solidFill>
                  <a:srgbClr val="FFFFFF"/>
                </a:solidFill>
                <a:latin typeface="Roboto"/>
                <a:ea typeface="Roboto"/>
                <a:cs typeface="Roboto"/>
                <a:sym typeface="Roboto"/>
              </a:endParaRPr>
            </a:p>
          </p:txBody>
        </p:sp>
        <p:sp>
          <p:nvSpPr>
            <p:cNvPr id="152" name="Google Shape;152;p17"/>
            <p:cNvSpPr txBox="1"/>
            <p:nvPr/>
          </p:nvSpPr>
          <p:spPr>
            <a:xfrm>
              <a:off x="5166533" y="2232080"/>
              <a:ext cx="2700000" cy="128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000">
                  <a:solidFill>
                    <a:srgbClr val="FFFFFF"/>
                  </a:solidFill>
                  <a:latin typeface="Roboto"/>
                  <a:ea typeface="Roboto"/>
                  <a:cs typeface="Roboto"/>
                  <a:sym typeface="Roboto"/>
                </a:rPr>
                <a:t>Highlights respective content on </a:t>
              </a:r>
              <a:r>
                <a:rPr lang="en" sz="1000">
                  <a:solidFill>
                    <a:srgbClr val="FFFFFF"/>
                  </a:solidFill>
                  <a:latin typeface="Roboto"/>
                  <a:ea typeface="Roboto"/>
                  <a:cs typeface="Roboto"/>
                  <a:sym typeface="Roboto"/>
                </a:rPr>
                <a:t>web page</a:t>
              </a:r>
              <a:r>
                <a:rPr lang="en" sz="1000">
                  <a:solidFill>
                    <a:srgbClr val="FFFFFF"/>
                  </a:solidFill>
                  <a:latin typeface="Roboto"/>
                  <a:ea typeface="Roboto"/>
                  <a:cs typeface="Roboto"/>
                  <a:sym typeface="Roboto"/>
                </a:rPr>
                <a:t> to guide user to provide interactive guide using Javascript</a:t>
              </a:r>
              <a:endParaRPr sz="1000">
                <a:solidFill>
                  <a:srgbClr val="FFFFFF"/>
                </a:solidFill>
                <a:latin typeface="Roboto"/>
                <a:ea typeface="Roboto"/>
                <a:cs typeface="Roboto"/>
                <a:sym typeface="Roboto"/>
              </a:endParaRPr>
            </a:p>
          </p:txBody>
        </p:sp>
      </p:grpSp>
      <p:pic>
        <p:nvPicPr>
          <p:cNvPr id="153" name="Google Shape;153;p17"/>
          <p:cNvPicPr preferRelativeResize="0"/>
          <p:nvPr/>
        </p:nvPicPr>
        <p:blipFill>
          <a:blip r:embed="rId3">
            <a:alphaModFix/>
          </a:blip>
          <a:stretch>
            <a:fillRect/>
          </a:stretch>
        </p:blipFill>
        <p:spPr>
          <a:xfrm>
            <a:off x="155875" y="1288175"/>
            <a:ext cx="4828200" cy="31651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8"/>
          <p:cNvSpPr txBox="1"/>
          <p:nvPr>
            <p:ph type="title"/>
          </p:nvPr>
        </p:nvSpPr>
        <p:spPr>
          <a:xfrm>
            <a:off x="311688" y="413400"/>
            <a:ext cx="8520600" cy="62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POTENTIAL BENEFITS</a:t>
            </a:r>
            <a:endParaRPr/>
          </a:p>
        </p:txBody>
      </p:sp>
      <p:sp>
        <p:nvSpPr>
          <p:cNvPr id="159" name="Google Shape;159;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t/>
            </a:r>
            <a:endParaRPr/>
          </a:p>
        </p:txBody>
      </p:sp>
      <p:grpSp>
        <p:nvGrpSpPr>
          <p:cNvPr id="160" name="Google Shape;160;p18"/>
          <p:cNvGrpSpPr/>
          <p:nvPr/>
        </p:nvGrpSpPr>
        <p:grpSpPr>
          <a:xfrm>
            <a:off x="311750" y="2889857"/>
            <a:ext cx="8719763" cy="907238"/>
            <a:chOff x="1593000" y="2322568"/>
            <a:chExt cx="6097310" cy="643523"/>
          </a:xfrm>
        </p:grpSpPr>
        <p:sp>
          <p:nvSpPr>
            <p:cNvPr id="161" name="Google Shape;161;p18"/>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8"/>
            <p:cNvSpPr/>
            <p:nvPr/>
          </p:nvSpPr>
          <p:spPr>
            <a:xfrm flipH="1">
              <a:off x="2283025" y="2322575"/>
              <a:ext cx="1844400" cy="642600"/>
            </a:xfrm>
            <a:prstGeom prst="rect">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8"/>
            <p:cNvSpPr/>
            <p:nvPr/>
          </p:nvSpPr>
          <p:spPr>
            <a:xfrm rot="-5400000">
              <a:off x="3501574" y="1934671"/>
              <a:ext cx="643356" cy="1419149"/>
            </a:xfrm>
            <a:prstGeom prst="flowChartOffpageConnector">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8"/>
            <p:cNvSpPr/>
            <p:nvPr/>
          </p:nvSpPr>
          <p:spPr>
            <a:xfrm>
              <a:off x="2197557" y="2470190"/>
              <a:ext cx="2190300" cy="495900"/>
            </a:xfrm>
            <a:prstGeom prst="rect">
              <a:avLst/>
            </a:prstGeom>
            <a:noFill/>
            <a:ln>
              <a:noFill/>
            </a:ln>
          </p:spPr>
          <p:txBody>
            <a:bodyPr anchorCtr="0" anchor="ctr" bIns="91425" lIns="91425" spcFirstLastPara="1" rIns="91425" wrap="square" tIns="91425">
              <a:noAutofit/>
            </a:bodyPr>
            <a:lstStyle/>
            <a:p>
              <a:pPr indent="0" lvl="0" marL="457200" rtl="0" algn="l">
                <a:lnSpc>
                  <a:spcPct val="115000"/>
                </a:lnSpc>
                <a:spcBef>
                  <a:spcPts val="0"/>
                </a:spcBef>
                <a:spcAft>
                  <a:spcPts val="1600"/>
                </a:spcAft>
                <a:buNone/>
              </a:pPr>
              <a:r>
                <a:rPr lang="en" sz="2000">
                  <a:solidFill>
                    <a:schemeClr val="lt1"/>
                  </a:solidFill>
                  <a:latin typeface="Lato"/>
                  <a:ea typeface="Lato"/>
                  <a:cs typeface="Lato"/>
                  <a:sym typeface="Lato"/>
                </a:rPr>
                <a:t>Consumer Confidence</a:t>
              </a:r>
              <a:endParaRPr sz="2000">
                <a:solidFill>
                  <a:schemeClr val="lt1"/>
                </a:solidFill>
                <a:latin typeface="Roboto"/>
                <a:ea typeface="Roboto"/>
                <a:cs typeface="Roboto"/>
                <a:sym typeface="Roboto"/>
              </a:endParaRPr>
            </a:p>
          </p:txBody>
        </p:sp>
        <p:sp>
          <p:nvSpPr>
            <p:cNvPr id="165" name="Google Shape;165;p18"/>
            <p:cNvSpPr/>
            <p:nvPr/>
          </p:nvSpPr>
          <p:spPr>
            <a:xfrm>
              <a:off x="1593000" y="2322568"/>
              <a:ext cx="690000" cy="642300"/>
            </a:xfrm>
            <a:prstGeom prst="rect">
              <a:avLst/>
            </a:prstGeom>
            <a:solidFill>
              <a:srgbClr val="B02C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8"/>
            <p:cNvSpPr/>
            <p:nvPr/>
          </p:nvSpPr>
          <p:spPr>
            <a:xfrm>
              <a:off x="1593000" y="2322575"/>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03</a:t>
              </a:r>
              <a:endParaRPr sz="2600">
                <a:solidFill>
                  <a:srgbClr val="FFFFFF"/>
                </a:solidFill>
                <a:latin typeface="Roboto Thin"/>
                <a:ea typeface="Roboto Thin"/>
                <a:cs typeface="Roboto Thin"/>
                <a:sym typeface="Roboto Thin"/>
              </a:endParaRPr>
            </a:p>
          </p:txBody>
        </p:sp>
        <p:sp>
          <p:nvSpPr>
            <p:cNvPr id="167" name="Google Shape;167;p18"/>
            <p:cNvSpPr/>
            <p:nvPr/>
          </p:nvSpPr>
          <p:spPr>
            <a:xfrm>
              <a:off x="4719110" y="2413302"/>
              <a:ext cx="2971200" cy="5523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 sz="1200">
                  <a:solidFill>
                    <a:schemeClr val="dk2"/>
                  </a:solidFill>
                  <a:latin typeface="Lato"/>
                  <a:ea typeface="Lato"/>
                  <a:cs typeface="Lato"/>
                  <a:sym typeface="Lato"/>
                </a:rPr>
                <a:t>EasyScotia can </a:t>
              </a:r>
              <a:r>
                <a:rPr lang="en" sz="1200">
                  <a:solidFill>
                    <a:schemeClr val="dk2"/>
                  </a:solidFill>
                  <a:latin typeface="Lato"/>
                  <a:ea typeface="Lato"/>
                  <a:cs typeface="Lato"/>
                  <a:sym typeface="Lato"/>
                </a:rPr>
                <a:t>help impede technophobia among the targeted demographic and instill confidence toward digital financial services.</a:t>
              </a:r>
              <a:endParaRPr sz="1200">
                <a:solidFill>
                  <a:srgbClr val="A72A1E"/>
                </a:solidFill>
                <a:latin typeface="Roboto"/>
                <a:ea typeface="Roboto"/>
                <a:cs typeface="Roboto"/>
                <a:sym typeface="Roboto"/>
              </a:endParaRPr>
            </a:p>
          </p:txBody>
        </p:sp>
      </p:grpSp>
      <p:grpSp>
        <p:nvGrpSpPr>
          <p:cNvPr id="168" name="Google Shape;168;p18"/>
          <p:cNvGrpSpPr/>
          <p:nvPr/>
        </p:nvGrpSpPr>
        <p:grpSpPr>
          <a:xfrm>
            <a:off x="311750" y="2111348"/>
            <a:ext cx="8520500" cy="778508"/>
            <a:chOff x="1593000" y="2322568"/>
            <a:chExt cx="5957975" cy="643501"/>
          </a:xfrm>
        </p:grpSpPr>
        <p:sp>
          <p:nvSpPr>
            <p:cNvPr id="169" name="Google Shape;169;p18"/>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8"/>
            <p:cNvSpPr/>
            <p:nvPr/>
          </p:nvSpPr>
          <p:spPr>
            <a:xfrm flipH="1">
              <a:off x="2283025" y="2322575"/>
              <a:ext cx="1844400" cy="642600"/>
            </a:xfrm>
            <a:prstGeom prst="rect">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8"/>
            <p:cNvSpPr/>
            <p:nvPr/>
          </p:nvSpPr>
          <p:spPr>
            <a:xfrm rot="-5400000">
              <a:off x="3501574" y="1934671"/>
              <a:ext cx="643356" cy="1419149"/>
            </a:xfrm>
            <a:prstGeom prst="flowChartOffpageConnector">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8"/>
            <p:cNvSpPr/>
            <p:nvPr/>
          </p:nvSpPr>
          <p:spPr>
            <a:xfrm>
              <a:off x="2365080" y="2470169"/>
              <a:ext cx="1940700" cy="495900"/>
            </a:xfrm>
            <a:prstGeom prst="rect">
              <a:avLst/>
            </a:prstGeom>
            <a:noFill/>
            <a:ln>
              <a:noFill/>
            </a:ln>
          </p:spPr>
          <p:txBody>
            <a:bodyPr anchorCtr="0" anchor="ctr" bIns="91425" lIns="91425" spcFirstLastPara="1" rIns="91425" wrap="square" tIns="91425">
              <a:noAutofit/>
            </a:bodyPr>
            <a:lstStyle/>
            <a:p>
              <a:pPr indent="0" lvl="0" marL="457200" rtl="0" algn="l">
                <a:lnSpc>
                  <a:spcPct val="115000"/>
                </a:lnSpc>
                <a:spcBef>
                  <a:spcPts val="0"/>
                </a:spcBef>
                <a:spcAft>
                  <a:spcPts val="1600"/>
                </a:spcAft>
                <a:buNone/>
              </a:pPr>
              <a:r>
                <a:rPr lang="en" sz="2000">
                  <a:solidFill>
                    <a:schemeClr val="lt1"/>
                  </a:solidFill>
                  <a:latin typeface="Lato"/>
                  <a:ea typeface="Lato"/>
                  <a:cs typeface="Lato"/>
                  <a:sym typeface="Lato"/>
                </a:rPr>
                <a:t>Data Analysis</a:t>
              </a:r>
              <a:endParaRPr sz="2000">
                <a:solidFill>
                  <a:schemeClr val="lt1"/>
                </a:solidFill>
                <a:latin typeface="Roboto"/>
                <a:ea typeface="Roboto"/>
                <a:cs typeface="Roboto"/>
                <a:sym typeface="Roboto"/>
              </a:endParaRPr>
            </a:p>
          </p:txBody>
        </p:sp>
        <p:sp>
          <p:nvSpPr>
            <p:cNvPr id="173" name="Google Shape;173;p18"/>
            <p:cNvSpPr/>
            <p:nvPr/>
          </p:nvSpPr>
          <p:spPr>
            <a:xfrm>
              <a:off x="1593000" y="2322568"/>
              <a:ext cx="690000" cy="642300"/>
            </a:xfrm>
            <a:prstGeom prst="rect">
              <a:avLst/>
            </a:prstGeom>
            <a:solidFill>
              <a:srgbClr val="B02C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8"/>
            <p:cNvSpPr/>
            <p:nvPr/>
          </p:nvSpPr>
          <p:spPr>
            <a:xfrm>
              <a:off x="1593000" y="2322575"/>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02</a:t>
              </a:r>
              <a:endParaRPr sz="2600">
                <a:solidFill>
                  <a:srgbClr val="FFFFFF"/>
                </a:solidFill>
                <a:latin typeface="Roboto Thin"/>
                <a:ea typeface="Roboto Thin"/>
                <a:cs typeface="Roboto Thin"/>
                <a:sym typeface="Roboto Thin"/>
              </a:endParaRPr>
            </a:p>
          </p:txBody>
        </p:sp>
        <p:sp>
          <p:nvSpPr>
            <p:cNvPr id="175" name="Google Shape;175;p18"/>
            <p:cNvSpPr/>
            <p:nvPr/>
          </p:nvSpPr>
          <p:spPr>
            <a:xfrm>
              <a:off x="4387857" y="2448521"/>
              <a:ext cx="2971200" cy="517500"/>
            </a:xfrm>
            <a:prstGeom prst="rect">
              <a:avLst/>
            </a:prstGeom>
            <a:noFill/>
            <a:ln>
              <a:noFill/>
            </a:ln>
          </p:spPr>
          <p:txBody>
            <a:bodyPr anchorCtr="0" anchor="ctr" bIns="91425" lIns="91425" spcFirstLastPara="1" rIns="91425" wrap="square" tIns="91425">
              <a:noAutofit/>
            </a:bodyPr>
            <a:lstStyle/>
            <a:p>
              <a:pPr indent="0" lvl="0" marL="457200" rtl="0" algn="l">
                <a:lnSpc>
                  <a:spcPct val="115000"/>
                </a:lnSpc>
                <a:spcBef>
                  <a:spcPts val="0"/>
                </a:spcBef>
                <a:spcAft>
                  <a:spcPts val="1600"/>
                </a:spcAft>
                <a:buNone/>
              </a:pPr>
              <a:r>
                <a:rPr lang="en" sz="1200">
                  <a:solidFill>
                    <a:schemeClr val="dk2"/>
                  </a:solidFill>
                  <a:latin typeface="Lato"/>
                  <a:ea typeface="Lato"/>
                  <a:cs typeface="Lato"/>
                  <a:sym typeface="Lato"/>
                </a:rPr>
                <a:t>Data collection </a:t>
              </a:r>
              <a:r>
                <a:rPr lang="en" sz="1200">
                  <a:solidFill>
                    <a:schemeClr val="dk2"/>
                  </a:solidFill>
                  <a:latin typeface="Lato"/>
                  <a:ea typeface="Lato"/>
                  <a:cs typeface="Lato"/>
                  <a:sym typeface="Lato"/>
                </a:rPr>
                <a:t>through EasyScotia can be leveraged by Scotiabank to aid their data analytics services for their  other functional departments..</a:t>
              </a:r>
              <a:endParaRPr sz="1200">
                <a:solidFill>
                  <a:srgbClr val="A72A1E"/>
                </a:solidFill>
                <a:latin typeface="Roboto"/>
                <a:ea typeface="Roboto"/>
                <a:cs typeface="Roboto"/>
                <a:sym typeface="Roboto"/>
              </a:endParaRPr>
            </a:p>
          </p:txBody>
        </p:sp>
      </p:grpSp>
      <p:grpSp>
        <p:nvGrpSpPr>
          <p:cNvPr id="176" name="Google Shape;176;p18"/>
          <p:cNvGrpSpPr/>
          <p:nvPr/>
        </p:nvGrpSpPr>
        <p:grpSpPr>
          <a:xfrm>
            <a:off x="311750" y="1152416"/>
            <a:ext cx="8520500" cy="1117709"/>
            <a:chOff x="1593000" y="2322568"/>
            <a:chExt cx="5957975" cy="741236"/>
          </a:xfrm>
        </p:grpSpPr>
        <p:sp>
          <p:nvSpPr>
            <p:cNvPr id="177" name="Google Shape;177;p18"/>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8"/>
            <p:cNvSpPr/>
            <p:nvPr/>
          </p:nvSpPr>
          <p:spPr>
            <a:xfrm flipH="1">
              <a:off x="2283025" y="2322575"/>
              <a:ext cx="1844400" cy="642600"/>
            </a:xfrm>
            <a:prstGeom prst="rect">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8"/>
            <p:cNvSpPr/>
            <p:nvPr/>
          </p:nvSpPr>
          <p:spPr>
            <a:xfrm rot="-5400000">
              <a:off x="3501574" y="1934671"/>
              <a:ext cx="643356" cy="1419149"/>
            </a:xfrm>
            <a:prstGeom prst="flowChartOffpageConnector">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8"/>
            <p:cNvSpPr/>
            <p:nvPr/>
          </p:nvSpPr>
          <p:spPr>
            <a:xfrm>
              <a:off x="2186717" y="2364204"/>
              <a:ext cx="1940700" cy="699600"/>
            </a:xfrm>
            <a:prstGeom prst="rect">
              <a:avLst/>
            </a:prstGeom>
            <a:noFill/>
            <a:ln>
              <a:noFill/>
            </a:ln>
          </p:spPr>
          <p:txBody>
            <a:bodyPr anchorCtr="0" anchor="b" bIns="91425" lIns="91425" spcFirstLastPara="1" rIns="91425" wrap="square" tIns="91425">
              <a:noAutofit/>
            </a:bodyPr>
            <a:lstStyle/>
            <a:p>
              <a:pPr indent="0" lvl="0" marL="457200" rtl="0" algn="ctr">
                <a:lnSpc>
                  <a:spcPct val="115000"/>
                </a:lnSpc>
                <a:spcBef>
                  <a:spcPts val="0"/>
                </a:spcBef>
                <a:spcAft>
                  <a:spcPts val="0"/>
                </a:spcAft>
                <a:buNone/>
              </a:pPr>
              <a:r>
                <a:rPr lang="en" sz="2000">
                  <a:solidFill>
                    <a:schemeClr val="lt1"/>
                  </a:solidFill>
                  <a:latin typeface="Lato"/>
                  <a:ea typeface="Lato"/>
                  <a:cs typeface="Lato"/>
                  <a:sym typeface="Lato"/>
                </a:rPr>
                <a:t>Higher Feasibility</a:t>
              </a:r>
              <a:endParaRPr sz="2000">
                <a:solidFill>
                  <a:schemeClr val="lt1"/>
                </a:solidFill>
                <a:latin typeface="Lato"/>
                <a:ea typeface="Lato"/>
                <a:cs typeface="Lato"/>
                <a:sym typeface="Lato"/>
              </a:endParaRPr>
            </a:p>
            <a:p>
              <a:pPr indent="0" lvl="0" marL="0" rtl="0" algn="l">
                <a:lnSpc>
                  <a:spcPct val="115000"/>
                </a:lnSpc>
                <a:spcBef>
                  <a:spcPts val="1600"/>
                </a:spcBef>
                <a:spcAft>
                  <a:spcPts val="0"/>
                </a:spcAft>
                <a:buNone/>
              </a:pPr>
              <a:r>
                <a:t/>
              </a:r>
              <a:endParaRPr sz="1000">
                <a:solidFill>
                  <a:srgbClr val="FFFFFF"/>
                </a:solidFill>
                <a:latin typeface="Roboto Medium"/>
                <a:ea typeface="Roboto Medium"/>
                <a:cs typeface="Roboto Medium"/>
                <a:sym typeface="Roboto Medium"/>
              </a:endParaRPr>
            </a:p>
          </p:txBody>
        </p:sp>
        <p:sp>
          <p:nvSpPr>
            <p:cNvPr id="181" name="Google Shape;181;p18"/>
            <p:cNvSpPr/>
            <p:nvPr/>
          </p:nvSpPr>
          <p:spPr>
            <a:xfrm>
              <a:off x="1593000" y="2322568"/>
              <a:ext cx="690000" cy="642300"/>
            </a:xfrm>
            <a:prstGeom prst="rect">
              <a:avLst/>
            </a:prstGeom>
            <a:solidFill>
              <a:srgbClr val="B02C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8"/>
            <p:cNvSpPr/>
            <p:nvPr/>
          </p:nvSpPr>
          <p:spPr>
            <a:xfrm>
              <a:off x="1593000" y="2322575"/>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01</a:t>
              </a:r>
              <a:endParaRPr sz="2600">
                <a:solidFill>
                  <a:srgbClr val="FFFFFF"/>
                </a:solidFill>
                <a:latin typeface="Roboto Thin"/>
                <a:ea typeface="Roboto Thin"/>
                <a:cs typeface="Roboto Thin"/>
                <a:sym typeface="Roboto Thin"/>
              </a:endParaRPr>
            </a:p>
          </p:txBody>
        </p:sp>
        <p:sp>
          <p:nvSpPr>
            <p:cNvPr id="183" name="Google Shape;183;p18"/>
            <p:cNvSpPr/>
            <p:nvPr/>
          </p:nvSpPr>
          <p:spPr>
            <a:xfrm>
              <a:off x="4387850" y="2372037"/>
              <a:ext cx="2971200" cy="642300"/>
            </a:xfrm>
            <a:prstGeom prst="rect">
              <a:avLst/>
            </a:prstGeom>
            <a:noFill/>
            <a:ln>
              <a:noFill/>
            </a:ln>
          </p:spPr>
          <p:txBody>
            <a:bodyPr anchorCtr="0" anchor="ctr" bIns="91425" lIns="91425" spcFirstLastPara="1" rIns="91425" wrap="square" tIns="91425">
              <a:noAutofit/>
            </a:bodyPr>
            <a:lstStyle/>
            <a:p>
              <a:pPr indent="-241300" lvl="0" marL="457200" rtl="0" algn="l">
                <a:lnSpc>
                  <a:spcPct val="115000"/>
                </a:lnSpc>
                <a:spcBef>
                  <a:spcPts val="0"/>
                </a:spcBef>
                <a:spcAft>
                  <a:spcPts val="0"/>
                </a:spcAft>
                <a:buClr>
                  <a:srgbClr val="A72A1E"/>
                </a:buClr>
                <a:buSzPts val="200"/>
                <a:buFont typeface="Roboto"/>
                <a:buChar char="●"/>
              </a:pPr>
              <a:r>
                <a:rPr lang="en" sz="1200">
                  <a:solidFill>
                    <a:schemeClr val="dk2"/>
                  </a:solidFill>
                  <a:latin typeface="Lato"/>
                  <a:ea typeface="Lato"/>
                  <a:cs typeface="Lato"/>
                  <a:sym typeface="Lato"/>
                </a:rPr>
                <a:t>EasyScotia is an easy to use chrome extension that automatically detects useful content across pages, preventing the  hassle of research and aided support.</a:t>
              </a:r>
              <a:endParaRPr sz="200">
                <a:solidFill>
                  <a:srgbClr val="A72A1E"/>
                </a:solidFill>
                <a:latin typeface="Roboto"/>
                <a:ea typeface="Roboto"/>
                <a:cs typeface="Roboto"/>
                <a:sym typeface="Roboto"/>
              </a:endParaRPr>
            </a:p>
          </p:txBody>
        </p:sp>
      </p:grpSp>
      <p:grpSp>
        <p:nvGrpSpPr>
          <p:cNvPr id="184" name="Google Shape;184;p18"/>
          <p:cNvGrpSpPr/>
          <p:nvPr/>
        </p:nvGrpSpPr>
        <p:grpSpPr>
          <a:xfrm>
            <a:off x="311750" y="3797098"/>
            <a:ext cx="8520500" cy="778506"/>
            <a:chOff x="1593000" y="2322568"/>
            <a:chExt cx="5957975" cy="643500"/>
          </a:xfrm>
        </p:grpSpPr>
        <p:sp>
          <p:nvSpPr>
            <p:cNvPr id="185" name="Google Shape;185;p18"/>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8"/>
            <p:cNvSpPr/>
            <p:nvPr/>
          </p:nvSpPr>
          <p:spPr>
            <a:xfrm flipH="1">
              <a:off x="2283025" y="2322575"/>
              <a:ext cx="1844400" cy="642600"/>
            </a:xfrm>
            <a:prstGeom prst="rect">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8"/>
            <p:cNvSpPr/>
            <p:nvPr/>
          </p:nvSpPr>
          <p:spPr>
            <a:xfrm rot="-5400000">
              <a:off x="3501574" y="1934671"/>
              <a:ext cx="643356" cy="1419149"/>
            </a:xfrm>
            <a:prstGeom prst="flowChartOffpageConnector">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8"/>
            <p:cNvSpPr/>
            <p:nvPr/>
          </p:nvSpPr>
          <p:spPr>
            <a:xfrm>
              <a:off x="2155968" y="2396942"/>
              <a:ext cx="2098500" cy="495900"/>
            </a:xfrm>
            <a:prstGeom prst="rect">
              <a:avLst/>
            </a:prstGeom>
            <a:noFill/>
            <a:ln>
              <a:noFill/>
            </a:ln>
          </p:spPr>
          <p:txBody>
            <a:bodyPr anchorCtr="0" anchor="ctr" bIns="91425" lIns="91425" spcFirstLastPara="1" rIns="91425" wrap="square" tIns="91425">
              <a:noAutofit/>
            </a:bodyPr>
            <a:lstStyle/>
            <a:p>
              <a:pPr indent="0" lvl="0" marL="457200" rtl="0" algn="l">
                <a:lnSpc>
                  <a:spcPct val="115000"/>
                </a:lnSpc>
                <a:spcBef>
                  <a:spcPts val="0"/>
                </a:spcBef>
                <a:spcAft>
                  <a:spcPts val="1600"/>
                </a:spcAft>
                <a:buNone/>
              </a:pPr>
              <a:r>
                <a:rPr lang="en" sz="2000">
                  <a:solidFill>
                    <a:schemeClr val="lt1"/>
                  </a:solidFill>
                  <a:latin typeface="Lato"/>
                  <a:ea typeface="Lato"/>
                  <a:cs typeface="Lato"/>
                  <a:sym typeface="Lato"/>
                </a:rPr>
                <a:t>Additional Revenue</a:t>
              </a:r>
              <a:endParaRPr sz="2000">
                <a:solidFill>
                  <a:schemeClr val="lt1"/>
                </a:solidFill>
                <a:latin typeface="Roboto"/>
                <a:ea typeface="Roboto"/>
                <a:cs typeface="Roboto"/>
                <a:sym typeface="Roboto"/>
              </a:endParaRPr>
            </a:p>
          </p:txBody>
        </p:sp>
        <p:sp>
          <p:nvSpPr>
            <p:cNvPr id="189" name="Google Shape;189;p18"/>
            <p:cNvSpPr/>
            <p:nvPr/>
          </p:nvSpPr>
          <p:spPr>
            <a:xfrm>
              <a:off x="1593000" y="2322568"/>
              <a:ext cx="690000" cy="642300"/>
            </a:xfrm>
            <a:prstGeom prst="rect">
              <a:avLst/>
            </a:prstGeom>
            <a:solidFill>
              <a:srgbClr val="B02C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8"/>
            <p:cNvSpPr/>
            <p:nvPr/>
          </p:nvSpPr>
          <p:spPr>
            <a:xfrm>
              <a:off x="1593000" y="2322575"/>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04</a:t>
              </a:r>
              <a:endParaRPr sz="2600">
                <a:solidFill>
                  <a:srgbClr val="FFFFFF"/>
                </a:solidFill>
                <a:latin typeface="Roboto Thin"/>
                <a:ea typeface="Roboto Thin"/>
                <a:cs typeface="Roboto Thin"/>
                <a:sym typeface="Roboto Thin"/>
              </a:endParaRPr>
            </a:p>
          </p:txBody>
        </p:sp>
        <p:sp>
          <p:nvSpPr>
            <p:cNvPr id="191" name="Google Shape;191;p18"/>
            <p:cNvSpPr/>
            <p:nvPr/>
          </p:nvSpPr>
          <p:spPr>
            <a:xfrm>
              <a:off x="4710649" y="2396942"/>
              <a:ext cx="2648400" cy="569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 sz="1200">
                  <a:solidFill>
                    <a:schemeClr val="dk2"/>
                  </a:solidFill>
                  <a:latin typeface="Lato"/>
                  <a:ea typeface="Lato"/>
                  <a:cs typeface="Lato"/>
                  <a:sym typeface="Lato"/>
                </a:rPr>
                <a:t>A</a:t>
              </a:r>
              <a:r>
                <a:rPr lang="en" sz="1200">
                  <a:solidFill>
                    <a:schemeClr val="dk2"/>
                  </a:solidFill>
                  <a:latin typeface="Lato"/>
                  <a:ea typeface="Lato"/>
                  <a:cs typeface="Lato"/>
                  <a:sym typeface="Lato"/>
                </a:rPr>
                <a:t>dded customer security can lead to a potentially larger consumer base along with cross-platform promotion for the security implications.</a:t>
              </a:r>
              <a:endParaRPr sz="1200">
                <a:solidFill>
                  <a:srgbClr val="A72A1E"/>
                </a:solidFill>
                <a:latin typeface="Roboto"/>
                <a:ea typeface="Roboto"/>
                <a:cs typeface="Roboto"/>
                <a:sym typeface="Roboto"/>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19"/>
          <p:cNvSpPr txBox="1"/>
          <p:nvPr>
            <p:ph type="title"/>
          </p:nvPr>
        </p:nvSpPr>
        <p:spPr>
          <a:xfrm>
            <a:off x="311700" y="391350"/>
            <a:ext cx="8520600" cy="62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FURTHER STEPS</a:t>
            </a:r>
            <a:endParaRPr/>
          </a:p>
        </p:txBody>
      </p:sp>
      <p:sp>
        <p:nvSpPr>
          <p:cNvPr id="197" name="Google Shape;197;p19"/>
          <p:cNvSpPr txBox="1"/>
          <p:nvPr>
            <p:ph idx="1" type="body"/>
          </p:nvPr>
        </p:nvSpPr>
        <p:spPr>
          <a:xfrm>
            <a:off x="359713" y="1161925"/>
            <a:ext cx="8681100" cy="3633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grpSp>
        <p:nvGrpSpPr>
          <p:cNvPr id="198" name="Google Shape;198;p19"/>
          <p:cNvGrpSpPr/>
          <p:nvPr/>
        </p:nvGrpSpPr>
        <p:grpSpPr>
          <a:xfrm>
            <a:off x="5735304" y="1199225"/>
            <a:ext cx="3305700" cy="3379100"/>
            <a:chOff x="5632317" y="1189775"/>
            <a:chExt cx="3305700" cy="3379100"/>
          </a:xfrm>
        </p:grpSpPr>
        <p:sp>
          <p:nvSpPr>
            <p:cNvPr id="199" name="Google Shape;199;p19"/>
            <p:cNvSpPr/>
            <p:nvPr/>
          </p:nvSpPr>
          <p:spPr>
            <a:xfrm>
              <a:off x="5632317" y="1189775"/>
              <a:ext cx="3305700" cy="669000"/>
            </a:xfrm>
            <a:prstGeom prst="chevron">
              <a:avLst>
                <a:gd fmla="val 50000" name="adj"/>
              </a:avLst>
            </a:prstGeom>
            <a:solidFill>
              <a:srgbClr val="D8382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a:ea typeface="Roboto"/>
                  <a:cs typeface="Roboto"/>
                  <a:sym typeface="Roboto"/>
                </a:rPr>
                <a:t>Licensing</a:t>
              </a:r>
              <a:endParaRPr sz="1800">
                <a:solidFill>
                  <a:srgbClr val="FFFFFF"/>
                </a:solidFill>
                <a:latin typeface="Roboto"/>
                <a:ea typeface="Roboto"/>
                <a:cs typeface="Roboto"/>
                <a:sym typeface="Roboto"/>
              </a:endParaRPr>
            </a:p>
          </p:txBody>
        </p:sp>
        <p:sp>
          <p:nvSpPr>
            <p:cNvPr id="200" name="Google Shape;200;p19"/>
            <p:cNvSpPr txBox="1"/>
            <p:nvPr/>
          </p:nvSpPr>
          <p:spPr>
            <a:xfrm>
              <a:off x="6167063" y="1953175"/>
              <a:ext cx="22362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latin typeface="Roboto"/>
                  <a:ea typeface="Roboto"/>
                  <a:cs typeface="Roboto"/>
                  <a:sym typeface="Roboto"/>
                </a:rPr>
                <a:t>EasyScotia has immense </a:t>
              </a:r>
              <a:r>
                <a:rPr lang="en" sz="1500">
                  <a:latin typeface="Roboto"/>
                  <a:ea typeface="Roboto"/>
                  <a:cs typeface="Roboto"/>
                  <a:sym typeface="Roboto"/>
                </a:rPr>
                <a:t>possibility</a:t>
              </a:r>
              <a:r>
                <a:rPr lang="en" sz="1500">
                  <a:latin typeface="Roboto"/>
                  <a:ea typeface="Roboto"/>
                  <a:cs typeface="Roboto"/>
                  <a:sym typeface="Roboto"/>
                </a:rPr>
                <a:t> of collaboration since it’s unique to the online financial services provided by Scotiabank, this could lead to licensing deals with other banks as well as potential M&amp;A leads.</a:t>
              </a:r>
              <a:endParaRPr sz="1500">
                <a:latin typeface="Roboto"/>
                <a:ea typeface="Roboto"/>
                <a:cs typeface="Roboto"/>
                <a:sym typeface="Roboto"/>
              </a:endParaRPr>
            </a:p>
          </p:txBody>
        </p:sp>
      </p:grpSp>
      <p:grpSp>
        <p:nvGrpSpPr>
          <p:cNvPr id="201" name="Google Shape;201;p19"/>
          <p:cNvGrpSpPr/>
          <p:nvPr/>
        </p:nvGrpSpPr>
        <p:grpSpPr>
          <a:xfrm>
            <a:off x="102988" y="1199439"/>
            <a:ext cx="3546900" cy="3378886"/>
            <a:chOff x="0" y="1189989"/>
            <a:chExt cx="3546900" cy="3378886"/>
          </a:xfrm>
        </p:grpSpPr>
        <p:sp>
          <p:nvSpPr>
            <p:cNvPr id="202" name="Google Shape;202;p19"/>
            <p:cNvSpPr/>
            <p:nvPr/>
          </p:nvSpPr>
          <p:spPr>
            <a:xfrm>
              <a:off x="0" y="1189989"/>
              <a:ext cx="3546900" cy="669000"/>
            </a:xfrm>
            <a:prstGeom prst="homePlate">
              <a:avLst>
                <a:gd fmla="val 50000" name="adj"/>
              </a:avLst>
            </a:prstGeom>
            <a:solidFill>
              <a:srgbClr val="80201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lt1"/>
                  </a:solidFill>
                  <a:latin typeface="Roboto"/>
                  <a:ea typeface="Roboto"/>
                  <a:cs typeface="Roboto"/>
                  <a:sym typeface="Roboto"/>
                </a:rPr>
                <a:t>Multi-Service Implementation</a:t>
              </a:r>
              <a:endParaRPr sz="1800">
                <a:solidFill>
                  <a:srgbClr val="FFFFFF"/>
                </a:solidFill>
                <a:latin typeface="Roboto"/>
                <a:ea typeface="Roboto"/>
                <a:cs typeface="Roboto"/>
                <a:sym typeface="Roboto"/>
              </a:endParaRPr>
            </a:p>
          </p:txBody>
        </p:sp>
        <p:sp>
          <p:nvSpPr>
            <p:cNvPr id="203" name="Google Shape;203;p19"/>
            <p:cNvSpPr txBox="1"/>
            <p:nvPr/>
          </p:nvSpPr>
          <p:spPr>
            <a:xfrm>
              <a:off x="655361" y="1953175"/>
              <a:ext cx="22362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latin typeface="Roboto"/>
                  <a:ea typeface="Roboto"/>
                  <a:cs typeface="Roboto"/>
                  <a:sym typeface="Roboto"/>
                </a:rPr>
                <a:t>EasyScotia can be extended beyond just the Scotiabank desktop webpages. A possible implication of this is to integrate the extension directly into the mobile banking app.</a:t>
              </a:r>
              <a:endParaRPr sz="1500">
                <a:latin typeface="Roboto"/>
                <a:ea typeface="Roboto"/>
                <a:cs typeface="Roboto"/>
                <a:sym typeface="Roboto"/>
              </a:endParaRPr>
            </a:p>
          </p:txBody>
        </p:sp>
      </p:grpSp>
      <p:grpSp>
        <p:nvGrpSpPr>
          <p:cNvPr id="204" name="Google Shape;204;p19"/>
          <p:cNvGrpSpPr/>
          <p:nvPr/>
        </p:nvGrpSpPr>
        <p:grpSpPr>
          <a:xfrm>
            <a:off x="3047192" y="1199225"/>
            <a:ext cx="3305700" cy="3379100"/>
            <a:chOff x="2944204" y="1189775"/>
            <a:chExt cx="3305700" cy="3379100"/>
          </a:xfrm>
        </p:grpSpPr>
        <p:sp>
          <p:nvSpPr>
            <p:cNvPr id="205" name="Google Shape;205;p19"/>
            <p:cNvSpPr/>
            <p:nvPr/>
          </p:nvSpPr>
          <p:spPr>
            <a:xfrm>
              <a:off x="2944204" y="1189775"/>
              <a:ext cx="3305700" cy="669000"/>
            </a:xfrm>
            <a:prstGeom prst="chevron">
              <a:avLst>
                <a:gd fmla="val 50000" name="adj"/>
              </a:avLst>
            </a:prstGeom>
            <a:solidFill>
              <a:srgbClr val="B02C2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Roboto"/>
                  <a:ea typeface="Roboto"/>
                  <a:cs typeface="Roboto"/>
                  <a:sym typeface="Roboto"/>
                </a:rPr>
                <a:t>Rewards Program</a:t>
              </a:r>
              <a:endParaRPr sz="1700">
                <a:solidFill>
                  <a:srgbClr val="FFFFFF"/>
                </a:solidFill>
                <a:latin typeface="Roboto"/>
                <a:ea typeface="Roboto"/>
                <a:cs typeface="Roboto"/>
                <a:sym typeface="Roboto"/>
              </a:endParaRPr>
            </a:p>
          </p:txBody>
        </p:sp>
        <p:sp>
          <p:nvSpPr>
            <p:cNvPr id="206" name="Google Shape;206;p19"/>
            <p:cNvSpPr txBox="1"/>
            <p:nvPr/>
          </p:nvSpPr>
          <p:spPr>
            <a:xfrm>
              <a:off x="3478949" y="1953175"/>
              <a:ext cx="2236200" cy="2615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latin typeface="Roboto"/>
                  <a:ea typeface="Roboto"/>
                  <a:cs typeface="Roboto"/>
                  <a:sym typeface="Roboto"/>
                </a:rPr>
                <a:t>Provide</a:t>
              </a:r>
              <a:r>
                <a:rPr lang="en" sz="1500">
                  <a:latin typeface="Roboto"/>
                  <a:ea typeface="Roboto"/>
                  <a:cs typeface="Roboto"/>
                  <a:sym typeface="Roboto"/>
                </a:rPr>
                <a:t> a well-refined rewards program to encourage the users to avail the extension. One potential method to do this is integrating the extension into the pre-existing SCENE loyalty program.</a:t>
              </a:r>
              <a:endParaRPr sz="1500">
                <a:latin typeface="Roboto"/>
                <a:ea typeface="Roboto"/>
                <a:cs typeface="Roboto"/>
                <a:sym typeface="Roboto"/>
              </a:endParaRPr>
            </a:p>
          </p:txBody>
        </p:sp>
      </p:grpSp>
      <p:pic>
        <p:nvPicPr>
          <p:cNvPr id="207" name="Google Shape;207;p19"/>
          <p:cNvPicPr preferRelativeResize="0"/>
          <p:nvPr/>
        </p:nvPicPr>
        <p:blipFill>
          <a:blip r:embed="rId3">
            <a:alphaModFix/>
          </a:blip>
          <a:stretch>
            <a:fillRect/>
          </a:stretch>
        </p:blipFill>
        <p:spPr>
          <a:xfrm>
            <a:off x="102991" y="4108275"/>
            <a:ext cx="717375" cy="8574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oral">
  <a:themeElements>
    <a:clrScheme name="Coral">
      <a:dk1>
        <a:srgbClr val="F55E61"/>
      </a:dk1>
      <a:lt1>
        <a:srgbClr val="FFFFFF"/>
      </a:lt1>
      <a:dk2>
        <a:srgbClr val="5E696C"/>
      </a:dk2>
      <a:lt2>
        <a:srgbClr val="BFC7CA"/>
      </a:lt2>
      <a:accent1>
        <a:srgbClr val="1E2D31"/>
      </a:accent1>
      <a:accent2>
        <a:srgbClr val="273C42"/>
      </a:accent2>
      <a:accent3>
        <a:srgbClr val="83D061"/>
      </a:accent3>
      <a:accent4>
        <a:srgbClr val="F6CD4C"/>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